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17"/>
  </p:notesMasterIdLst>
  <p:sldIdLst>
    <p:sldId id="269" r:id="rId3"/>
    <p:sldId id="266" r:id="rId4"/>
    <p:sldId id="265" r:id="rId5"/>
    <p:sldId id="260" r:id="rId6"/>
    <p:sldId id="273" r:id="rId7"/>
    <p:sldId id="272" r:id="rId8"/>
    <p:sldId id="264" r:id="rId9"/>
    <p:sldId id="261" r:id="rId10"/>
    <p:sldId id="275" r:id="rId11"/>
    <p:sldId id="274" r:id="rId12"/>
    <p:sldId id="267" r:id="rId13"/>
    <p:sldId id="277" r:id="rId14"/>
    <p:sldId id="271" r:id="rId15"/>
    <p:sldId id="276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012"/>
    <a:srgbClr val="456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82339" autoAdjust="0"/>
  </p:normalViewPr>
  <p:slideViewPr>
    <p:cSldViewPr snapToGrid="0">
      <p:cViewPr>
        <p:scale>
          <a:sx n="100" d="100"/>
          <a:sy n="100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24038-C402-44F1-89BD-4DE191AEC4C2}" type="datetimeFigureOut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0C8BD-1D1C-48E5-AF85-D837E6662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07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524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B7BF-EBF0-EF69-BC68-E4FF280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07B1C9E-5DD9-903C-6DA4-1FE406CAD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C20F0B5-DE3F-5281-F8A8-6071F11C6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/>
              <a:t>歩行のグラフは、主に歩行の軌跡と、視線方向です</a:t>
            </a:r>
            <a:endParaRPr kumimoji="1" lang="en-US" altLang="ja-JP" dirty="0"/>
          </a:p>
          <a:p>
            <a:r>
              <a:rPr kumimoji="1" lang="ja-JP" altLang="en-US" dirty="0"/>
              <a:t>表大きく</a:t>
            </a:r>
            <a:br>
              <a:rPr kumimoji="1" lang="en-US" altLang="ja-JP" dirty="0"/>
            </a:br>
            <a:r>
              <a:rPr kumimoji="1" lang="en-US" altLang="ja-JP" dirty="0"/>
              <a:t>0</a:t>
            </a:r>
            <a:r>
              <a:rPr kumimoji="1" lang="ja-JP" altLang="en-US" dirty="0"/>
              <a:t>のところを赤枠で囲む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・データ数少なかったから</a:t>
            </a:r>
            <a:endParaRPr kumimoji="1" lang="en-US" altLang="ja-JP" dirty="0"/>
          </a:p>
          <a:p>
            <a:r>
              <a:rPr kumimoji="1" lang="ja-JP" altLang="en-US" dirty="0"/>
              <a:t>・視覚効果の強さや呈示方法に問題があったから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などの理由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AE5C24-1390-B20C-97B4-C24FE7480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15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目的を入れる、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653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このスライド要らないかも～　質問くるかもだから残しはする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4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視線誘導できなかったパターン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06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かなり差し替えたい気もするけど時間はみ出しそうで辛</a:t>
            </a:r>
            <a:br>
              <a:rPr kumimoji="1" lang="en-US" altLang="ja-JP" dirty="0"/>
            </a:br>
            <a:r>
              <a:rPr kumimoji="1" lang="ja-JP" altLang="en-US" dirty="0"/>
              <a:t>「まず、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とは何か、その必要性について述べます。」</a:t>
            </a:r>
            <a:endParaRPr kumimoji="1" lang="en-US" altLang="ja-JP" dirty="0"/>
          </a:p>
          <a:p>
            <a:r>
              <a:rPr kumimoji="1" lang="ja-JP" altLang="en-US" dirty="0"/>
              <a:t>「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とは、</a:t>
            </a:r>
            <a:r>
              <a:rPr kumimoji="1" lang="en-US" altLang="ja-JP" dirty="0"/>
              <a:t>VR</a:t>
            </a:r>
            <a:r>
              <a:rPr kumimoji="1" lang="ja-JP" altLang="en-US" dirty="0"/>
              <a:t>ゴーグルに関連した技術の一つで、～～～する技術です」</a:t>
            </a:r>
            <a:endParaRPr kumimoji="1" lang="en-US" altLang="ja-JP" dirty="0"/>
          </a:p>
          <a:p>
            <a:r>
              <a:rPr kumimoji="1" lang="ja-JP" altLang="en-US" dirty="0"/>
              <a:t>「例えば、～～な～～」</a:t>
            </a:r>
            <a:endParaRPr kumimoji="1" lang="en-US" altLang="ja-JP" dirty="0"/>
          </a:p>
          <a:p>
            <a:r>
              <a:rPr kumimoji="1" lang="ja-JP" altLang="en-US" dirty="0"/>
              <a:t>「</a:t>
            </a:r>
            <a:r>
              <a:rPr kumimoji="1" lang="en-US" altLang="ja-JP" dirty="0"/>
              <a:t>VR</a:t>
            </a:r>
            <a:r>
              <a:rPr kumimoji="1" lang="ja-JP" altLang="en-US" dirty="0"/>
              <a:t>ゴーグルで仮想空間を体験するとき、　現実の部屋が狭いとすぐ壁にぶつかる問題がある　その解決法の一つとして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がある」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96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さらっと</a:t>
            </a:r>
            <a:endParaRPr kumimoji="1" lang="en-US" altLang="ja-JP" dirty="0"/>
          </a:p>
          <a:p>
            <a:r>
              <a:rPr kumimoji="1" lang="ja-JP" altLang="en-US" dirty="0"/>
              <a:t>「代表的な操作です」</a:t>
            </a:r>
            <a:endParaRPr kumimoji="1" lang="en-US" altLang="ja-JP" dirty="0"/>
          </a:p>
          <a:p>
            <a:r>
              <a:rPr kumimoji="1" lang="ja-JP" altLang="en-US" dirty="0"/>
              <a:t>「例えば、仮想空間では</a:t>
            </a:r>
            <a:r>
              <a:rPr kumimoji="1" lang="en-US" altLang="ja-JP" dirty="0"/>
              <a:t>20m</a:t>
            </a:r>
            <a:r>
              <a:rPr kumimoji="1" lang="ja-JP" altLang="en-US" dirty="0"/>
              <a:t>歩いているが、現実空間では</a:t>
            </a:r>
            <a:r>
              <a:rPr kumimoji="1" lang="en-US" altLang="ja-JP" dirty="0"/>
              <a:t>10</a:t>
            </a:r>
            <a:r>
              <a:rPr kumimoji="1" lang="ja-JP" altLang="en-US" dirty="0"/>
              <a:t>ｍしか進まないようにしたり」</a:t>
            </a:r>
            <a:endParaRPr kumimoji="1" lang="en-US" altLang="ja-JP" dirty="0"/>
          </a:p>
          <a:p>
            <a:r>
              <a:rPr kumimoji="1" lang="ja-JP" altLang="en-US" dirty="0"/>
              <a:t>「仮想空間で</a:t>
            </a:r>
            <a:r>
              <a:rPr kumimoji="1" lang="en-US" altLang="ja-JP" dirty="0"/>
              <a:t>90°</a:t>
            </a:r>
            <a:r>
              <a:rPr kumimoji="1" lang="ja-JP" altLang="en-US" dirty="0"/>
              <a:t>回ったが、現実空間では</a:t>
            </a:r>
            <a:r>
              <a:rPr kumimoji="1" lang="en-US" altLang="ja-JP" dirty="0"/>
              <a:t>180°</a:t>
            </a:r>
            <a:r>
              <a:rPr kumimoji="1" lang="ja-JP" altLang="en-US" dirty="0"/>
              <a:t>回るようにしたり」</a:t>
            </a:r>
            <a:endParaRPr kumimoji="1" lang="en-US" altLang="ja-JP" dirty="0"/>
          </a:p>
          <a:p>
            <a:r>
              <a:rPr kumimoji="1" lang="ja-JP" altLang="en-US" dirty="0"/>
              <a:t>「仮想空間では直進したけど、現実空間では曲がった軌道を描かせたり」</a:t>
            </a:r>
            <a:endParaRPr kumimoji="1" lang="en-US" altLang="ja-JP" dirty="0"/>
          </a:p>
          <a:p>
            <a:r>
              <a:rPr kumimoji="1" lang="ja-JP" altLang="en-US" dirty="0"/>
              <a:t>プレイヤーの動きを少しズラすことでプレイヤーを操作できます。</a:t>
            </a:r>
            <a:br>
              <a:rPr kumimoji="1" lang="en-US" altLang="ja-JP" dirty="0"/>
            </a:br>
            <a:r>
              <a:rPr kumimoji="1" lang="ja-JP" altLang="en-US" dirty="0"/>
              <a:t>それで、今回の研究では一番右の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を実際に実装しました。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21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なにか図が必要ですかこれ</a:t>
            </a:r>
            <a:br>
              <a:rPr kumimoji="1" lang="en-US" altLang="ja-JP" dirty="0"/>
            </a:br>
            <a:r>
              <a:rPr kumimoji="1" lang="ja-JP" altLang="en-US" dirty="0"/>
              <a:t>「便利な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ですが、課題点があります」</a:t>
            </a:r>
            <a:endParaRPr kumimoji="1" lang="en-US" altLang="ja-JP" dirty="0"/>
          </a:p>
          <a:p>
            <a:r>
              <a:rPr kumimoji="1" lang="ja-JP" altLang="en-US" dirty="0"/>
              <a:t>「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は～～と言いましたが」</a:t>
            </a:r>
            <a:endParaRPr kumimoji="1" lang="en-US" altLang="ja-JP" dirty="0"/>
          </a:p>
          <a:p>
            <a:r>
              <a:rPr kumimoji="1" lang="ja-JP" altLang="en-US" dirty="0"/>
              <a:t>「違和感が没入感の低下や酔いを誘発したりします」</a:t>
            </a:r>
            <a:endParaRPr kumimoji="1" lang="en-US" altLang="ja-JP" dirty="0"/>
          </a:p>
          <a:p>
            <a:r>
              <a:rPr kumimoji="1" lang="ja-JP" altLang="en-US" dirty="0"/>
              <a:t>「」</a:t>
            </a:r>
            <a:br>
              <a:rPr kumimoji="1" lang="en-US" altLang="ja-JP" dirty="0"/>
            </a:br>
            <a:r>
              <a:rPr kumimoji="1" lang="ja-JP" altLang="en-US" dirty="0"/>
              <a:t>強調</a:t>
            </a:r>
            <a:br>
              <a:rPr kumimoji="1" lang="en-US" altLang="ja-JP" dirty="0"/>
            </a:br>
            <a:r>
              <a:rPr kumimoji="1" lang="ja-JP" altLang="en-US" dirty="0"/>
              <a:t>スライドで、研究目的は～～　です　と断言する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31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「さっきの図の一番右を実装しました</a:t>
            </a:r>
            <a:endParaRPr kumimoji="1" lang="en-US" altLang="ja-JP" dirty="0"/>
          </a:p>
          <a:p>
            <a:r>
              <a:rPr kumimoji="1" lang="ja-JP" altLang="en-US" dirty="0"/>
              <a:t>このように</a:t>
            </a:r>
            <a:r>
              <a:rPr kumimoji="1" lang="en-US" altLang="ja-JP" dirty="0"/>
              <a:t>VR</a:t>
            </a:r>
            <a:r>
              <a:rPr kumimoji="1" lang="ja-JP" altLang="en-US" dirty="0"/>
              <a:t>ゴーグルを</a:t>
            </a:r>
            <a:endParaRPr kumimoji="1" lang="en-US" altLang="ja-JP" dirty="0"/>
          </a:p>
          <a:p>
            <a:r>
              <a:rPr kumimoji="1" lang="ja-JP" altLang="en-US" dirty="0"/>
              <a:t>つけたプレイヤーが、仮想空間では直進するんですが、現実空間ではいつの間にかこのように曲がって歩いてしまう　という結果が得られました」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現象を把握しました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77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07A16-7D07-D869-C66E-2388DCD65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F7F63DA-E907-7407-FA53-6D8CD5D9B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DA9DDB3-C0F0-8F42-3DF1-97E318A17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「その上で、先ほどの「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の違和感を軽減する」について、以下の仮説を立てます」</a:t>
            </a:r>
            <a:endParaRPr kumimoji="1" lang="en-US" altLang="ja-JP" dirty="0"/>
          </a:p>
          <a:p>
            <a:r>
              <a:rPr kumimoji="1" lang="ja-JP" altLang="en-US" dirty="0"/>
              <a:t>「今回、～～という仮説を立てました。」</a:t>
            </a:r>
            <a:endParaRPr kumimoji="1" lang="en-US" altLang="ja-JP" dirty="0"/>
          </a:p>
          <a:p>
            <a:r>
              <a:rPr kumimoji="1" lang="ja-JP" altLang="en-US" dirty="0"/>
              <a:t>「なぜこの仮説に至ったか例を用いて説明します。」</a:t>
            </a:r>
            <a:endParaRPr kumimoji="1" lang="en-US" altLang="ja-JP" dirty="0"/>
          </a:p>
          <a:p>
            <a:r>
              <a:rPr kumimoji="1" lang="ja-JP" altLang="en-US" dirty="0"/>
              <a:t>「今回、</a:t>
            </a:r>
            <a:r>
              <a:rPr kumimoji="1" lang="en-US" altLang="ja-JP" dirty="0"/>
              <a:t>10°</a:t>
            </a:r>
            <a:r>
              <a:rPr kumimoji="1" lang="ja-JP" altLang="en-US" dirty="0"/>
              <a:t>の曲がり道を、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によって</a:t>
            </a:r>
            <a:r>
              <a:rPr kumimoji="1" lang="en-US" altLang="ja-JP" dirty="0"/>
              <a:t>15°</a:t>
            </a:r>
            <a:r>
              <a:rPr kumimoji="1" lang="ja-JP" altLang="en-US" dirty="0"/>
              <a:t>の回転に増幅する場合を考えます。」</a:t>
            </a:r>
            <a:endParaRPr kumimoji="1" lang="en-US" altLang="ja-JP" dirty="0"/>
          </a:p>
          <a:p>
            <a:r>
              <a:rPr kumimoji="1" lang="ja-JP" altLang="en-US" dirty="0"/>
              <a:t>「」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入りを工夫（前のページとの）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F0E614-EF3C-2C83-280C-D0738E26B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63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1AB4-350B-C76F-1283-FDAB2865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11ACA3F-C5A4-5ABA-8999-883A09F6D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F25DF42-1360-DFC2-D39D-4EF7C5700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「右の赤い点が点滅したところに注目させます」</a:t>
            </a:r>
            <a:endParaRPr kumimoji="1" lang="en-US" altLang="ja-JP" dirty="0"/>
          </a:p>
          <a:p>
            <a:r>
              <a:rPr kumimoji="1" lang="ja-JP" altLang="en-US" dirty="0"/>
              <a:t>「」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7BF464-E84B-18D5-BC77-AFAB228A6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31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１行目で、左の図の解説</a:t>
            </a:r>
            <a:endParaRPr kumimoji="1" lang="en-US" altLang="ja-JP" dirty="0"/>
          </a:p>
          <a:p>
            <a:r>
              <a:rPr kumimoji="1" lang="en-US" altLang="ja-JP" dirty="0"/>
              <a:t>2</a:t>
            </a:r>
            <a:r>
              <a:rPr kumimoji="1" lang="ja-JP" altLang="en-US" dirty="0"/>
              <a:t>行目で、右図の解説</a:t>
            </a:r>
            <a:endParaRPr kumimoji="1" lang="en-US" altLang="ja-JP" dirty="0"/>
          </a:p>
          <a:p>
            <a:r>
              <a:rPr kumimoji="1" lang="ja-JP" altLang="en-US" dirty="0"/>
              <a:t>そして、この視覚効果は、このような、</a:t>
            </a:r>
            <a:r>
              <a:rPr kumimoji="1" lang="en-US" altLang="ja-JP" dirty="0"/>
              <a:t>7</a:t>
            </a:r>
            <a:r>
              <a:rPr kumimoji="1" lang="ja-JP" altLang="en-US" dirty="0"/>
              <a:t>種類を使用しました</a:t>
            </a:r>
            <a:endParaRPr kumimoji="1" lang="en-US" altLang="ja-JP" dirty="0"/>
          </a:p>
          <a:p>
            <a:r>
              <a:rPr kumimoji="1" lang="ja-JP" altLang="en-US" dirty="0"/>
              <a:t>例えば点滅だと、この視覚効果のところで南海も点滅が起きます</a:t>
            </a:r>
            <a:endParaRPr kumimoji="1" lang="en-US" altLang="ja-JP" dirty="0"/>
          </a:p>
          <a:p>
            <a:r>
              <a:rPr kumimoji="1" lang="ja-JP" altLang="en-US" dirty="0"/>
              <a:t>これをリセットして、次はブラーが散開、彩度が散開、といった風に歩行してもらいました</a:t>
            </a:r>
            <a:endParaRPr kumimoji="1" lang="en-US" altLang="ja-JP" dirty="0"/>
          </a:p>
          <a:p>
            <a:r>
              <a:rPr kumimoji="1" lang="ja-JP" altLang="en-US" dirty="0"/>
              <a:t>そして、</a:t>
            </a:r>
            <a:r>
              <a:rPr kumimoji="1" lang="en-US" altLang="ja-JP" dirty="0"/>
              <a:t>4</a:t>
            </a:r>
            <a:r>
              <a:rPr kumimoji="1" lang="ja-JP" altLang="en-US" dirty="0"/>
              <a:t>行目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間隔は一定、回数は</a:t>
            </a:r>
            <a:r>
              <a:rPr kumimoji="1" lang="en-US" altLang="ja-JP" dirty="0"/>
              <a:t>2,3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25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1D38-0522-D17B-CF83-2DD05EDB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2BE3A4-1811-AA34-5057-DFF5AF3D7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709337B-89E7-A261-5675-4D527A9F2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</a:t>
            </a:r>
            <a:r>
              <a:rPr kumimoji="1" lang="ja-JP" altLang="en-US" dirty="0"/>
              <a:t>検定について喋る　赤枠</a:t>
            </a:r>
            <a:br>
              <a:rPr kumimoji="1" lang="en-US" altLang="ja-JP" dirty="0"/>
            </a:br>
            <a:r>
              <a:rPr kumimoji="1" lang="ja-JP" altLang="en-US" dirty="0"/>
              <a:t>表大きく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602D30-B00C-E120-1BD1-0606F1339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0C8BD-1D1C-48E5-AF85-D837E6662AD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4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8BE788-F04B-4C15-4B4D-C8C2C8AE0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7B6CF01-4C1C-BD1A-F6D1-B33A9251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003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116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D25586-7A9F-94F3-FDF5-30EAD0A6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791EE8B-3B20-C955-6D09-AE6705209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216B0C-D519-0475-C099-F3580717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16F43-EBF4-4093-BF14-AC0CE5A55DE1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D15F25-18B5-47C4-8C83-6F3A89E0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FCF8F7-AAF5-99BF-9A9E-9773E6C6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347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63F9FA0-7A6F-99A6-DD03-A3BAFAF0A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B449B1-AAFC-F7CC-C7AA-A44556A0D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14FCCD-E21F-C4C3-8F3D-722B1BB1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18140-C88B-40A9-AB9E-3B0741585044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C66D5D-07C5-59CD-F151-90355723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F9C1FB-1C46-CB90-E3FE-B026AC1E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67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EE88-92D4-4E8F-B3F3-055C9D252955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1000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607-9610-47AD-A22B-AC14961CE3D2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34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DE6E-0B4A-4186-8556-7E3B983F0F4A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/>
              <a:t>視覚効果による視線誘導が</a:t>
            </a:r>
            <a:r>
              <a:rPr kumimoji="1" lang="en-US" altLang="ja-JP" dirty="0"/>
              <a:t>Redirected Walking</a:t>
            </a:r>
            <a:r>
              <a:rPr kumimoji="1" lang="ja-JP" altLang="en-US" dirty="0"/>
              <a:t>に及ぼす影響​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81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F4-4D46-485F-89A0-0C0B08247E3F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90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3FCC-FD5A-4A2F-B62C-B9D684B1431F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22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FE915-E77D-49EF-B867-4D8C77E3220C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7954-8DD2-494E-BFBF-E91C9329EB0F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451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D3743-A972-459D-9994-64B1198577EB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12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30DF4-74AB-90E6-13D1-C4B1312E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97" y="261159"/>
            <a:ext cx="10515600" cy="83975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E2279-51A3-F46E-58A4-B345F5E9E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1586040"/>
            <a:ext cx="11112760" cy="4590923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97B34-917D-E37B-AB62-E282CDC4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02567" cy="365125"/>
          </a:xfrm>
        </p:spPr>
        <p:txBody>
          <a:bodyPr/>
          <a:lstStyle/>
          <a:p>
            <a:fld id="{863579D6-861B-4460-85F5-658D33A61D57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A13363-3415-F2F3-4FB4-D9CADF2D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5331" y="6356350"/>
            <a:ext cx="6895322" cy="365125"/>
          </a:xfrm>
        </p:spPr>
        <p:txBody>
          <a:bodyPr/>
          <a:lstStyle>
            <a:lvl1pPr>
              <a:defRPr sz="1600"/>
            </a:lvl1pPr>
          </a:lstStyle>
          <a:p>
            <a:endParaRPr lang="en-US" altLang="ja-JP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DB5229-8508-FCEF-A55B-9AFB5194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3918" y="6356350"/>
            <a:ext cx="1929882" cy="365125"/>
          </a:xfrm>
        </p:spPr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50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2936-FA81-4DFB-BDD0-53EB2EC98F5A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137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437A-23CE-458A-A0AA-04F4D9EB9B17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9462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B1CC-0B94-4923-9195-63A8A0C4BABF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02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9A099D-8996-C966-2DCB-9CCFF4A7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94D74C-1D60-EB20-A154-5EDE1FA5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5F42E-7951-7F81-16DA-A099F37E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EB38B-442B-4567-B56B-01011B6A45D1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FA6D8A-CBDF-9680-90B7-B5999709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視覚効果による視線誘導が</a:t>
            </a:r>
            <a:r>
              <a:rPr kumimoji="1" lang="en-US" altLang="ja-JP" dirty="0"/>
              <a:t>Redirected Walking</a:t>
            </a:r>
            <a:r>
              <a:rPr kumimoji="1" lang="ja-JP" altLang="en-US" dirty="0"/>
              <a:t>に及ぼす影響​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E793AB-1779-3422-54BA-72F064E6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274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CA84B8-B965-7553-D62D-B00163D6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ECDA25-4E69-FD4C-36BD-F3217300A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4D9266-78B4-D5C5-8B47-0885A3926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950702-3707-DEE2-6E0E-AA762298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8963-5C54-433F-B621-B877DCFA8CDF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626E2F-B7C5-0AC4-BAF4-1D6C9413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視覚効果による視線誘導が</a:t>
            </a:r>
            <a:r>
              <a:rPr kumimoji="1" lang="en-US" altLang="ja-JP" dirty="0"/>
              <a:t>Redirected Walking</a:t>
            </a:r>
            <a:r>
              <a:rPr kumimoji="1" lang="ja-JP" altLang="en-US" dirty="0"/>
              <a:t>に及ぼす影響​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E1F950-3F49-8533-1426-0772819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8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89DC77-5108-62BA-0CC6-77ED9D28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BFD38D-9B3C-7543-24AB-FD21F3593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7981D1-B413-8D5F-B930-37415FBA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74407CE-4530-6A4F-29E8-BC8518113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4763555-1CB7-136C-6A0F-C7FFE6440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8A1A8DE-96E6-21E2-971D-78719FA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7871-0DFF-4811-AE21-EEFFA476ACD7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90C1A4A-5FD5-58E9-6FCC-9C9E5C30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54853E5-FCC2-9B5E-91E6-01CD63FC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22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9717B7-0439-D9B8-DDD9-9F43DFCE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3F7FB9E-22EB-5814-1D11-904943B9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8E7-952A-4531-BCDE-C7E94419D680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B11E39-02AE-A304-9FFB-EA04CED8E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E48ADA-DB15-1D2A-5289-2C8FEC41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FD99C0D-64DB-2C3F-6B2F-D2B280EC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DEB1-64E0-43C2-8107-940AC07D9442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1068AE-3159-17E7-DC91-D6182229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179D86-6191-4790-BF7D-F33B752A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13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9849C9-BE6F-9811-0164-0A72A1F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B007B1-855B-9A4D-753A-DEF051226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F139DB-88CB-B475-D967-8B6DE24C2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BDCF8F-9BC3-8CCC-EDAC-741683FF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01ED-26A8-4344-87E9-7871ABA248A9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709D18E-8416-4CE9-E6D8-26E75F11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3D0CFA-2DA3-FC7C-5650-323D4C70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58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ECFCD-EBB7-19DE-11FA-DE0279C9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9DD46E4-6E95-4605-CC96-6E84B537D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3DB8AC5-A959-0D7F-780A-64A02C10D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FF745FE-DD15-217F-C424-DE02CBF1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19C2-697A-4B10-97B5-1579F6B59430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EDC55D-3603-A373-825E-A78E5425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3BE01C-9055-3A5B-E0F4-FC9CBDD8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009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B5CE3C-7646-B8D8-3EDC-61238C3AD8C6}"/>
              </a:ext>
            </a:extLst>
          </p:cNvPr>
          <p:cNvSpPr/>
          <p:nvPr userDrawn="1"/>
        </p:nvSpPr>
        <p:spPr>
          <a:xfrm>
            <a:off x="0" y="0"/>
            <a:ext cx="12192000" cy="1194486"/>
          </a:xfrm>
          <a:prstGeom prst="rect">
            <a:avLst/>
          </a:prstGeom>
          <a:solidFill>
            <a:srgbClr val="2030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3BA926E-67E4-F62C-3DBD-7B6AE6A6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762"/>
            <a:ext cx="10515600" cy="793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1ACC36-4CA1-6C05-FA43-5DAD00A37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86040"/>
            <a:ext cx="10515600" cy="4590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4C1102-819E-BFCB-C299-895C00DBE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688DF8-5DF8-4295-BF78-B87C4FAB88C4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9E3550-C165-A533-CD65-554B6B393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416EE9-EB5F-F2AD-8974-C477C8E11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27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bg1"/>
          </a:solidFill>
          <a:latin typeface="UD デジタル 教科書体 NK-B" panose="02020700000000000000" pitchFamily="18" charset="-128"/>
          <a:ea typeface="UD デジタル 教科書体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UD デジタル 教科書体 NK-B" panose="02020700000000000000" pitchFamily="18" charset="-128"/>
          <a:ea typeface="UD デジタル 教科書体 NK-B" panose="02020700000000000000" pitchFamily="18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UD デジタル 教科書体 NK-B" panose="02020700000000000000" pitchFamily="18" charset="-128"/>
          <a:ea typeface="UD デジタル 教科書体 NK-B" panose="02020700000000000000" pitchFamily="18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UD デジタル 教科書体 NK-B" panose="02020700000000000000" pitchFamily="18" charset="-128"/>
          <a:ea typeface="UD デジタル 教科書体 NK-B" panose="02020700000000000000" pitchFamily="18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デジタル 教科書体 NK-B" panose="02020700000000000000" pitchFamily="18" charset="-128"/>
          <a:ea typeface="UD デジタル 教科書体 NK-B" panose="02020700000000000000" pitchFamily="18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UD デジタル 教科書体 NK-B" panose="02020700000000000000" pitchFamily="18" charset="-128"/>
          <a:ea typeface="UD デジタル 教科書体 NK-B" panose="02020700000000000000" pitchFamily="18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78B20B-A1A4-4E5E-9F31-5365522D833E}" type="datetime1">
              <a:rPr kumimoji="1" lang="ja-JP" altLang="en-US" smtClean="0"/>
              <a:t>2026/2/3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/>
              <a:t>視覚効果による視線誘導が</a:t>
            </a:r>
            <a:r>
              <a:rPr kumimoji="1" lang="en-US" altLang="ja-JP"/>
              <a:t>Redirected Walking</a:t>
            </a:r>
            <a:r>
              <a:rPr kumimoji="1" lang="ja-JP" altLang="en-US"/>
              <a:t>に及ぼす影響​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F71D9-F208-4F3C-9061-7460F85E89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00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45C218-E12D-D56A-B223-EB4DB3C39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視覚効果による視線誘導が</a:t>
            </a:r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Redirected Walking</a:t>
            </a:r>
            <a:b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に及ぼす影響の研究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C0E37EA-54A5-87F6-AF26-DBEE21FA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5938"/>
            <a:ext cx="9144000" cy="1655762"/>
          </a:xfrm>
        </p:spPr>
        <p:txBody>
          <a:bodyPr/>
          <a:lstStyle/>
          <a:p>
            <a:pPr algn="r"/>
            <a: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研究室　　　　　嶋田研     　 　</a:t>
            </a:r>
            <a:br>
              <a:rPr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発表者　　　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矢吹隼人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63E06C-6C7D-15C5-6F1C-BFA1F945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C6BC-5AEF-4200-BBD5-E1632281EFA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469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1912-B900-8D81-362A-9FE308E6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020021-AD8D-D78C-6032-619BC52C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分析結果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C599FF-5B1E-9043-C686-9DF47D31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F278FD4E-FB9F-EAC9-C9FF-E76305D39483}"/>
              </a:ext>
            </a:extLst>
          </p:cNvPr>
          <p:cNvSpPr txBox="1">
            <a:spLocks/>
          </p:cNvSpPr>
          <p:nvPr/>
        </p:nvSpPr>
        <p:spPr>
          <a:xfrm>
            <a:off x="7737570" y="5613590"/>
            <a:ext cx="3372696" cy="717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視線誘導が成功したか否か</a:t>
            </a:r>
            <a:r>
              <a:rPr lang="en-US" altLang="ja-JP" sz="2000" dirty="0"/>
              <a:t>(1:</a:t>
            </a:r>
            <a:r>
              <a:rPr lang="ja-JP" altLang="en-US" sz="2000" dirty="0"/>
              <a:t>成功、</a:t>
            </a:r>
            <a:r>
              <a:rPr lang="en-US" altLang="ja-JP" sz="2000" dirty="0">
                <a:highlight>
                  <a:srgbClr val="FF0000"/>
                </a:highlight>
              </a:rPr>
              <a:t>0:</a:t>
            </a:r>
            <a:r>
              <a:rPr lang="ja-JP" altLang="en-US" sz="2000" dirty="0">
                <a:highlight>
                  <a:srgbClr val="FF0000"/>
                </a:highlight>
              </a:rPr>
              <a:t>失敗</a:t>
            </a:r>
            <a:r>
              <a:rPr lang="en-US" altLang="ja-JP" sz="2000" dirty="0"/>
              <a:t>)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20200C1-D5E0-2EDA-7178-66277AA437D7}"/>
              </a:ext>
            </a:extLst>
          </p:cNvPr>
          <p:cNvSpPr txBox="1">
            <a:spLocks/>
          </p:cNvSpPr>
          <p:nvPr/>
        </p:nvSpPr>
        <p:spPr>
          <a:xfrm>
            <a:off x="795829" y="1668365"/>
            <a:ext cx="11015171" cy="458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>
                <a:solidFill>
                  <a:schemeClr val="bg1">
                    <a:lumMod val="75000"/>
                  </a:schemeClr>
                </a:solidFill>
              </a:rPr>
              <a:t>①「</a:t>
            </a:r>
            <a:r>
              <a:rPr lang="ja-JP" altLang="ja-JP" sz="2000" dirty="0">
                <a:solidFill>
                  <a:schemeClr val="bg1">
                    <a:lumMod val="75000"/>
                  </a:schemeClr>
                </a:solidFill>
              </a:rPr>
              <a:t>どの程度曲がったと感じたか</a:t>
            </a:r>
            <a:r>
              <a:rPr lang="ja-JP" altLang="en-US" sz="2000" dirty="0">
                <a:solidFill>
                  <a:schemeClr val="bg1">
                    <a:lumMod val="75000"/>
                  </a:schemeClr>
                </a:solidFill>
              </a:rPr>
              <a:t>」の点数</a:t>
            </a:r>
            <a:r>
              <a:rPr lang="ja-JP" altLang="en-US" sz="2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br>
              <a:rPr lang="en-US" altLang="ja-JP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sz="2800" dirty="0"/>
              <a:t>②歩行のグラフを分析した結果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・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RDW</a:t>
            </a: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は全て成功していた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ja-JP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・視線誘導は失敗したものが多数あった</a:t>
            </a:r>
            <a:b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　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	</a:t>
            </a: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（右表）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　  特にブラー、彩度上昇は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　  視線誘導を起こさない場合が多かった</a:t>
            </a:r>
            <a:endParaRPr lang="en-US" altLang="ja-JP" dirty="0">
              <a:solidFill>
                <a:srgbClr val="FF000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E357406-3494-7683-1640-281C0BBA213A}"/>
              </a:ext>
            </a:extLst>
          </p:cNvPr>
          <p:cNvCxnSpPr>
            <a:cxnSpLocks/>
          </p:cNvCxnSpPr>
          <p:nvPr/>
        </p:nvCxnSpPr>
        <p:spPr>
          <a:xfrm>
            <a:off x="939476" y="3879157"/>
            <a:ext cx="0" cy="149986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E3DE943-42FD-ACE9-6962-80637991A236}"/>
              </a:ext>
            </a:extLst>
          </p:cNvPr>
          <p:cNvCxnSpPr>
            <a:cxnSpLocks/>
          </p:cNvCxnSpPr>
          <p:nvPr/>
        </p:nvCxnSpPr>
        <p:spPr>
          <a:xfrm>
            <a:off x="939476" y="3074919"/>
            <a:ext cx="0" cy="428625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B33FA09-8088-B1C1-BB5B-9D0AE25CFAE9}"/>
              </a:ext>
            </a:extLst>
          </p:cNvPr>
          <p:cNvSpPr/>
          <p:nvPr/>
        </p:nvSpPr>
        <p:spPr>
          <a:xfrm>
            <a:off x="690281" y="2855641"/>
            <a:ext cx="5984633" cy="275794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C725CB5F-6B20-CE6D-8546-ECB9EABA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169"/>
          <a:stretch>
            <a:fillRect/>
          </a:stretch>
        </p:blipFill>
        <p:spPr>
          <a:xfrm>
            <a:off x="6818562" y="2060739"/>
            <a:ext cx="5136086" cy="3477307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DF7BAEA-9D56-B0D4-086F-E539645447F3}"/>
              </a:ext>
            </a:extLst>
          </p:cNvPr>
          <p:cNvSpPr/>
          <p:nvPr/>
        </p:nvSpPr>
        <p:spPr>
          <a:xfrm>
            <a:off x="6780462" y="1967948"/>
            <a:ext cx="5193136" cy="359786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上向き折線 2">
            <a:extLst>
              <a:ext uri="{FF2B5EF4-FFF2-40B4-BE49-F238E27FC236}">
                <a16:creationId xmlns:a16="http://schemas.microsoft.com/office/drawing/2014/main" id="{55DC13EB-76AD-1919-0C63-F2464A3F23B2}"/>
              </a:ext>
            </a:extLst>
          </p:cNvPr>
          <p:cNvSpPr/>
          <p:nvPr/>
        </p:nvSpPr>
        <p:spPr>
          <a:xfrm rot="5400000">
            <a:off x="1563632" y="5536449"/>
            <a:ext cx="877000" cy="562141"/>
          </a:xfrm>
          <a:prstGeom prst="bentUpArrow">
            <a:avLst>
              <a:gd name="adj1" fmla="val 22327"/>
              <a:gd name="adj2" fmla="val 36899"/>
              <a:gd name="adj3" fmla="val 451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E831CF10-4FF1-7445-8F9D-99931BB86DEE}"/>
              </a:ext>
            </a:extLst>
          </p:cNvPr>
          <p:cNvSpPr txBox="1">
            <a:spLocks/>
          </p:cNvSpPr>
          <p:nvPr/>
        </p:nvSpPr>
        <p:spPr>
          <a:xfrm>
            <a:off x="2283203" y="5710015"/>
            <a:ext cx="11015171" cy="845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>
                <a:solidFill>
                  <a:srgbClr val="203012"/>
                </a:solidFill>
              </a:rPr>
              <a:t>・データの少なさ</a:t>
            </a:r>
            <a:endParaRPr lang="en-US" altLang="ja-JP" dirty="0">
              <a:solidFill>
                <a:srgbClr val="203012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203012"/>
                </a:solidFill>
              </a:rPr>
              <a:t>・視覚効果の強さや呈示方法に問題</a:t>
            </a:r>
            <a:endParaRPr lang="en-US" altLang="ja-JP" dirty="0">
              <a:solidFill>
                <a:srgbClr val="2030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8DDC-1F66-C7A9-CC53-0C70EF7F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0F8F42-249C-B312-3EEF-4ABCEDA7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83FF36-F1E6-235B-C288-C044C9A2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47" y="3656921"/>
            <a:ext cx="5191235" cy="2939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★ 視覚効果の有無が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　　 主観評価値</a:t>
            </a:r>
            <a:r>
              <a:rPr lang="en-US" altLang="ja-JP" dirty="0">
                <a:solidFill>
                  <a:srgbClr val="FF0000"/>
                </a:solidFill>
              </a:rPr>
              <a:t>(RDW</a:t>
            </a:r>
            <a:r>
              <a:rPr lang="ja-JP" altLang="en-US" dirty="0">
                <a:solidFill>
                  <a:srgbClr val="FF0000"/>
                </a:solidFill>
              </a:rPr>
              <a:t>の違和感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　　 に影響があるとは言えなかった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500" dirty="0"/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ja-JP" altLang="en-US" dirty="0"/>
              <a:t>→原因の一つに、</a:t>
            </a:r>
            <a:endParaRPr lang="en-US" altLang="ja-JP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　　　  </a:t>
            </a:r>
            <a:r>
              <a:rPr lang="ja-JP" altLang="ja-JP" dirty="0"/>
              <a:t>視線誘導の</a:t>
            </a:r>
            <a:br>
              <a:rPr lang="en-US" altLang="ja-JP" dirty="0"/>
            </a:br>
            <a:r>
              <a:rPr lang="ja-JP" altLang="en-US" dirty="0"/>
              <a:t>　　　　</a:t>
            </a:r>
            <a:r>
              <a:rPr lang="ja-JP" altLang="ja-JP" dirty="0"/>
              <a:t>安定性不足</a:t>
            </a:r>
            <a:r>
              <a:rPr lang="ja-JP" altLang="en-US" dirty="0"/>
              <a:t>が考えられる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18F00C9-0D5F-C4C2-9D50-32F7AD59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3861A57-57E1-F1B4-9C80-8AC8CDFBB135}"/>
              </a:ext>
            </a:extLst>
          </p:cNvPr>
          <p:cNvSpPr txBox="1">
            <a:spLocks/>
          </p:cNvSpPr>
          <p:nvPr/>
        </p:nvSpPr>
        <p:spPr>
          <a:xfrm>
            <a:off x="6340740" y="3547192"/>
            <a:ext cx="5610808" cy="377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ja-JP" dirty="0"/>
              <a:t>被験者数の増加</a:t>
            </a:r>
            <a:endParaRPr lang="en-US" altLang="ja-JP" dirty="0"/>
          </a:p>
          <a:p>
            <a:pPr marL="0" indent="0">
              <a:buNone/>
            </a:pPr>
            <a:endParaRPr lang="en-US" altLang="ja-JP" sz="100" dirty="0"/>
          </a:p>
          <a:p>
            <a:pPr marL="0" indent="0">
              <a:buNone/>
            </a:pPr>
            <a:r>
              <a:rPr lang="ja-JP" altLang="en-US" dirty="0"/>
              <a:t>・アンケートで</a:t>
            </a:r>
            <a:br>
              <a:rPr lang="en-US" altLang="ja-JP" dirty="0"/>
            </a:br>
            <a:r>
              <a:rPr lang="ja-JP" altLang="en-US" dirty="0"/>
              <a:t>　　　個人の視力のデータ</a:t>
            </a:r>
            <a:br>
              <a:rPr lang="en-US" altLang="ja-JP" dirty="0"/>
            </a:br>
            <a:r>
              <a:rPr lang="en-US" altLang="ja-JP" dirty="0"/>
              <a:t>  </a:t>
            </a:r>
            <a:r>
              <a:rPr lang="ja-JP" altLang="en-US" dirty="0"/>
              <a:t>　　</a:t>
            </a:r>
            <a:r>
              <a:rPr lang="ja-JP" altLang="ja-JP" dirty="0"/>
              <a:t>各視覚効果</a:t>
            </a:r>
            <a:r>
              <a:rPr lang="ja-JP" altLang="en-US" dirty="0"/>
              <a:t>への印象</a:t>
            </a:r>
            <a:br>
              <a:rPr lang="en-US" altLang="ja-JP" dirty="0"/>
            </a:br>
            <a:r>
              <a:rPr lang="en-US" altLang="ja-JP" dirty="0"/>
              <a:t>  </a:t>
            </a:r>
            <a:r>
              <a:rPr lang="ja-JP" altLang="en-US" dirty="0"/>
              <a:t>などを調査し更に要因を調べる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→</a:t>
            </a:r>
            <a:r>
              <a:rPr lang="ja-JP" altLang="ja-JP" dirty="0"/>
              <a:t>視覚効果の提示方法の最適化</a:t>
            </a:r>
            <a:br>
              <a:rPr lang="en-US" altLang="ja-JP" dirty="0"/>
            </a:br>
            <a:r>
              <a:rPr lang="ja-JP" altLang="en-US" dirty="0"/>
              <a:t>　　 （強さ、提示方法 の調整）</a:t>
            </a:r>
            <a:endParaRPr lang="en-US" altLang="ja-JP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BE29168-D56D-A951-D6C5-D40D56BEF8B8}"/>
              </a:ext>
            </a:extLst>
          </p:cNvPr>
          <p:cNvSpPr txBox="1">
            <a:spLocks/>
          </p:cNvSpPr>
          <p:nvPr/>
        </p:nvSpPr>
        <p:spPr>
          <a:xfrm>
            <a:off x="6191142" y="2948385"/>
            <a:ext cx="2505658" cy="54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＜今後の方針＞</a:t>
            </a:r>
            <a:endParaRPr lang="en-US" altLang="ja-JP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5187CB0-3E5A-3F5C-4D5A-5B32F11BFBBB}"/>
              </a:ext>
            </a:extLst>
          </p:cNvPr>
          <p:cNvSpPr txBox="1">
            <a:spLocks/>
          </p:cNvSpPr>
          <p:nvPr/>
        </p:nvSpPr>
        <p:spPr>
          <a:xfrm>
            <a:off x="465072" y="2928020"/>
            <a:ext cx="2505658" cy="54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＜実験結果＞</a:t>
            </a:r>
            <a:endParaRPr lang="en-US" altLang="ja-JP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8CDBAD4-4182-BE0A-4DCD-400B4EE48825}"/>
              </a:ext>
            </a:extLst>
          </p:cNvPr>
          <p:cNvSpPr/>
          <p:nvPr/>
        </p:nvSpPr>
        <p:spPr>
          <a:xfrm>
            <a:off x="6320621" y="3358403"/>
            <a:ext cx="5276827" cy="314403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F44AD48-4492-787C-245E-C7C54880D975}"/>
              </a:ext>
            </a:extLst>
          </p:cNvPr>
          <p:cNvSpPr/>
          <p:nvPr/>
        </p:nvSpPr>
        <p:spPr>
          <a:xfrm>
            <a:off x="594552" y="3358405"/>
            <a:ext cx="5276827" cy="314403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F03A597-D384-40C7-29E2-9342890F2C9B}"/>
              </a:ext>
            </a:extLst>
          </p:cNvPr>
          <p:cNvSpPr txBox="1">
            <a:spLocks/>
          </p:cNvSpPr>
          <p:nvPr/>
        </p:nvSpPr>
        <p:spPr>
          <a:xfrm>
            <a:off x="465072" y="1510933"/>
            <a:ext cx="11261855" cy="269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本研究では、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「視覚効果による視線誘導が、</a:t>
            </a:r>
            <a:r>
              <a:rPr lang="en-US" altLang="ja-JP" sz="2800" dirty="0"/>
              <a:t>RDW</a:t>
            </a:r>
            <a:r>
              <a:rPr lang="ja-JP" altLang="en-US" sz="2800" dirty="0"/>
              <a:t>の違和感を軽減するのか」を検証した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5241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A4636-FCDD-F788-365F-06B9A0486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881B65-8BB3-5C67-195F-0087519B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B3F09E1-6C10-A772-006C-FAA8B968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981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9C051-6293-BF27-D188-33608683E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4EDE3B-18E0-DB4F-0D25-21F291EC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歩行の分析法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EC50B0-4B40-1344-0E06-46A5F581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B3B7EE40-071C-BD09-3886-D650F5F14B75}"/>
              </a:ext>
            </a:extLst>
          </p:cNvPr>
          <p:cNvSpPr txBox="1">
            <a:spLocks/>
          </p:cNvSpPr>
          <p:nvPr/>
        </p:nvSpPr>
        <p:spPr>
          <a:xfrm>
            <a:off x="515935" y="5325742"/>
            <a:ext cx="5454930" cy="91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</a:t>
            </a:r>
            <a:r>
              <a:rPr lang="ja-JP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この歩行では、</a:t>
            </a:r>
            <a:br>
              <a:rPr lang="en-US" altLang="ja-JP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  </a:t>
            </a:r>
            <a:r>
              <a:rPr lang="en-US" altLang="ja-JP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RDW</a:t>
            </a:r>
            <a:r>
              <a:rPr lang="ja-JP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と視線誘導が成功している</a:t>
            </a:r>
            <a:endParaRPr lang="en-US" altLang="ja-JP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図 13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B89D9982-8057-32A3-6783-593DA30E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261" y="1515965"/>
            <a:ext cx="6465663" cy="404216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692D902-93A0-B9CE-837E-A80D327622D8}"/>
              </a:ext>
            </a:extLst>
          </p:cNvPr>
          <p:cNvSpPr/>
          <p:nvPr/>
        </p:nvSpPr>
        <p:spPr>
          <a:xfrm>
            <a:off x="5352900" y="1406725"/>
            <a:ext cx="6696225" cy="426064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C922B440-8CB2-01FC-6BCF-BF599455F38B}"/>
              </a:ext>
            </a:extLst>
          </p:cNvPr>
          <p:cNvSpPr txBox="1">
            <a:spLocks/>
          </p:cNvSpPr>
          <p:nvPr/>
        </p:nvSpPr>
        <p:spPr>
          <a:xfrm>
            <a:off x="7171328" y="5783762"/>
            <a:ext cx="313752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視点方向の時間変化</a:t>
            </a:r>
            <a:endParaRPr lang="en-US" altLang="ja-JP" sz="2000" dirty="0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1C789124-7280-AC95-FEDB-8E525071107F}"/>
              </a:ext>
            </a:extLst>
          </p:cNvPr>
          <p:cNvSpPr txBox="1">
            <a:spLocks/>
          </p:cNvSpPr>
          <p:nvPr/>
        </p:nvSpPr>
        <p:spPr>
          <a:xfrm>
            <a:off x="660894" y="1673503"/>
            <a:ext cx="11015171" cy="415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・視点方向の時間変化のグラフ</a:t>
            </a:r>
            <a:br>
              <a:rPr lang="en-US" altLang="ja-JP" dirty="0"/>
            </a:br>
            <a:r>
              <a:rPr lang="en-US" altLang="ja-JP" dirty="0"/>
              <a:t>  </a:t>
            </a:r>
            <a:r>
              <a:rPr lang="ja-JP" altLang="en-US" dirty="0"/>
              <a:t>を取得した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右図を見ると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・ </a:t>
            </a:r>
            <a:r>
              <a:rPr lang="ja-JP" altLang="en-US" dirty="0">
                <a:solidFill>
                  <a:srgbClr val="7030A0"/>
                </a:solidFill>
              </a:rPr>
              <a:t>視点が一定速度で</a:t>
            </a:r>
            <a:br>
              <a:rPr lang="en-US" altLang="ja-JP" dirty="0">
                <a:solidFill>
                  <a:srgbClr val="7030A0"/>
                </a:solidFill>
              </a:rPr>
            </a:br>
            <a:r>
              <a:rPr lang="ja-JP" altLang="en-US" dirty="0">
                <a:solidFill>
                  <a:srgbClr val="7030A0"/>
                </a:solidFill>
              </a:rPr>
              <a:t>　　　 変化している</a:t>
            </a:r>
            <a:endParaRPr lang="en-US" altLang="ja-JP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・ </a:t>
            </a:r>
            <a:r>
              <a:rPr lang="ja-JP" altLang="en-US" dirty="0">
                <a:solidFill>
                  <a:srgbClr val="456915"/>
                </a:solidFill>
              </a:rPr>
              <a:t>視覚効果</a:t>
            </a: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の後、</a:t>
            </a:r>
            <a:b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　    </a:t>
            </a:r>
            <a:r>
              <a:rPr lang="ja-JP" altLang="en-US" dirty="0">
                <a:solidFill>
                  <a:srgbClr val="FF0000"/>
                </a:solidFill>
              </a:rPr>
              <a:t>一瞬だけ視線移動している</a:t>
            </a:r>
            <a:endParaRPr lang="en-US" altLang="ja-JP" dirty="0">
              <a:solidFill>
                <a:srgbClr val="FF0000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C3CC5CE-A115-C500-0FFE-E07B45744404}"/>
              </a:ext>
            </a:extLst>
          </p:cNvPr>
          <p:cNvCxnSpPr>
            <a:cxnSpLocks/>
          </p:cNvCxnSpPr>
          <p:nvPr/>
        </p:nvCxnSpPr>
        <p:spPr>
          <a:xfrm>
            <a:off x="772297" y="3343275"/>
            <a:ext cx="0" cy="139065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5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365FD-E342-FA6E-425B-382C9419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視線誘導できなかったとき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F5B8463-8799-ECEE-89B0-559918D1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コンテンツ プレースホルダー 5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F561109-C7B5-BAA5-220A-2CD35F6BD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9075" y="2438399"/>
            <a:ext cx="6146604" cy="35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3163-4DB5-DF3F-1CF4-E0E5FDD7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4E5021-1C78-199D-F1FD-ADFB3D75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RDW(Redirected Walking)</a:t>
            </a:r>
            <a:r>
              <a:rPr lang="ja-JP" altLang="en-US" dirty="0"/>
              <a:t>の必要性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FC63F4-19D7-5468-AAE9-415329FA0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1586040"/>
            <a:ext cx="11112760" cy="597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★</a:t>
            </a:r>
            <a:r>
              <a:rPr lang="ja-JP" altLang="en-US" dirty="0"/>
              <a:t> </a:t>
            </a:r>
            <a:r>
              <a:rPr lang="en-US" altLang="ja-JP" dirty="0"/>
              <a:t>VR</a:t>
            </a:r>
            <a:r>
              <a:rPr lang="ja-JP" altLang="en-US" dirty="0"/>
              <a:t>で、錯覚を用いて</a:t>
            </a:r>
            <a:r>
              <a:rPr lang="ja-JP" altLang="en-US" sz="3200" dirty="0">
                <a:solidFill>
                  <a:srgbClr val="FF0000"/>
                </a:solidFill>
              </a:rPr>
              <a:t>広い</a:t>
            </a:r>
            <a:r>
              <a:rPr lang="ja-JP" altLang="en-US" dirty="0"/>
              <a:t>仮想空間を実現する技術​</a:t>
            </a:r>
            <a:endParaRPr kumimoji="1" lang="en-US" altLang="ja-JP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9141DB65-D5F5-02EC-6C76-0A9BAC38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E6C582-2B67-1A6E-0EF3-57CE99CB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31" y="2281441"/>
            <a:ext cx="5741037" cy="4074909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4D1893F-A190-FEE6-B96E-D4DD7D8711DA}"/>
              </a:ext>
            </a:extLst>
          </p:cNvPr>
          <p:cNvSpPr txBox="1">
            <a:spLocks/>
          </p:cNvSpPr>
          <p:nvPr/>
        </p:nvSpPr>
        <p:spPr>
          <a:xfrm>
            <a:off x="1674014" y="2590085"/>
            <a:ext cx="2125629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600" dirty="0"/>
              <a:t>事例</a:t>
            </a:r>
            <a:r>
              <a:rPr lang="ja-JP" altLang="en-US" dirty="0"/>
              <a:t>​</a:t>
            </a:r>
            <a:endParaRPr lang="en-US" altLang="ja-JP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41D0A760-0686-2024-A396-817CDAD1C805}"/>
              </a:ext>
            </a:extLst>
          </p:cNvPr>
          <p:cNvSpPr txBox="1">
            <a:spLocks/>
          </p:cNvSpPr>
          <p:nvPr/>
        </p:nvSpPr>
        <p:spPr>
          <a:xfrm>
            <a:off x="7387212" y="5175824"/>
            <a:ext cx="2685862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​</a:t>
            </a:r>
            <a:endParaRPr lang="en-US" altLang="ja-JP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8B994363-ADF3-8003-C55C-6F459C63E683}"/>
              </a:ext>
            </a:extLst>
          </p:cNvPr>
          <p:cNvSpPr txBox="1">
            <a:spLocks/>
          </p:cNvSpPr>
          <p:nvPr/>
        </p:nvSpPr>
        <p:spPr>
          <a:xfrm>
            <a:off x="7764028" y="2632481"/>
            <a:ext cx="2753958" cy="1109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/>
              <a:t>仮想空間に比べ、</a:t>
            </a:r>
            <a:br>
              <a:rPr lang="en-US" altLang="ja-JP" sz="2000" dirty="0"/>
            </a:br>
            <a:r>
              <a:rPr lang="ja-JP" altLang="en-US" sz="2000" dirty="0"/>
              <a:t>現実空間が狭かった​</a:t>
            </a:r>
            <a:endParaRPr lang="en-US" altLang="ja-JP" sz="200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1C2F41D-19DB-F5D8-7CB0-873DA7361FCC}"/>
              </a:ext>
            </a:extLst>
          </p:cNvPr>
          <p:cNvSpPr txBox="1">
            <a:spLocks/>
          </p:cNvSpPr>
          <p:nvPr/>
        </p:nvSpPr>
        <p:spPr>
          <a:xfrm>
            <a:off x="7677741" y="5408313"/>
            <a:ext cx="3285119" cy="1109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>
                <a:solidFill>
                  <a:srgbClr val="FF0000"/>
                </a:solidFill>
              </a:rPr>
              <a:t>→</a:t>
            </a:r>
            <a:r>
              <a:rPr lang="en-US" altLang="ja-JP" sz="2000" dirty="0">
                <a:solidFill>
                  <a:srgbClr val="FF0000"/>
                </a:solidFill>
              </a:rPr>
              <a:t>RDW</a:t>
            </a:r>
            <a:r>
              <a:rPr lang="ja-JP" altLang="en-US" sz="2000" dirty="0">
                <a:solidFill>
                  <a:srgbClr val="FF0000"/>
                </a:solidFill>
              </a:rPr>
              <a:t>を適応すれば</a:t>
            </a:r>
            <a:br>
              <a:rPr lang="en-US" altLang="ja-JP" sz="2000" dirty="0">
                <a:solidFill>
                  <a:srgbClr val="FF0000"/>
                </a:solidFill>
              </a:rPr>
            </a:br>
            <a:r>
              <a:rPr lang="ja-JP" altLang="en-US" sz="2000" dirty="0">
                <a:solidFill>
                  <a:srgbClr val="FF0000"/>
                </a:solidFill>
              </a:rPr>
              <a:t>　 防ぐことができる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1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40DE-4C42-335A-03D2-6661DAD26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357B53-A4E7-DF67-BCA0-DFECA761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RDW(Redirected Walking)</a:t>
            </a:r>
            <a:r>
              <a:rPr lang="ja-JP" altLang="en-US" dirty="0"/>
              <a:t>の仕組み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7115D3-4009-2EFD-E86B-2E3FDAB9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★</a:t>
            </a:r>
            <a:r>
              <a:rPr lang="ja-JP" altLang="en-US" dirty="0"/>
              <a:t> </a:t>
            </a:r>
            <a:r>
              <a:rPr lang="en-US" altLang="ja-JP" dirty="0"/>
              <a:t>VR</a:t>
            </a:r>
            <a:r>
              <a:rPr lang="ja-JP" altLang="en-US" dirty="0"/>
              <a:t>で、錯覚を用いて</a:t>
            </a:r>
            <a:r>
              <a:rPr lang="ja-JP" altLang="en-US" sz="3200" dirty="0">
                <a:solidFill>
                  <a:srgbClr val="FF0000"/>
                </a:solidFill>
              </a:rPr>
              <a:t>広い</a:t>
            </a:r>
            <a:r>
              <a:rPr lang="ja-JP" altLang="en-US" dirty="0"/>
              <a:t>仮想空間を実現する技術​</a:t>
            </a:r>
            <a:endParaRPr kumimoji="1" lang="en-US" altLang="ja-JP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C018172A-C71E-7144-3AA4-2DB5D5DB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BBA7B8-F580-D270-F9F3-225B5DCA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93" y="2389022"/>
            <a:ext cx="2388573" cy="28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90F161-0B51-2C0A-1AA0-E407C2B9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095" y="2751868"/>
            <a:ext cx="3167766" cy="22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09EB12D-8372-7CE4-CE9F-3DDF2FF5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874" y="2426079"/>
            <a:ext cx="2234249" cy="28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9ED43E55-A760-D51F-F634-1EAA0E079554}"/>
              </a:ext>
            </a:extLst>
          </p:cNvPr>
          <p:cNvSpPr txBox="1">
            <a:spLocks/>
          </p:cNvSpPr>
          <p:nvPr/>
        </p:nvSpPr>
        <p:spPr>
          <a:xfrm>
            <a:off x="569167" y="5608768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仮想空間と実空間の動作量をズラす</a:t>
            </a:r>
            <a:endParaRPr lang="en-US" altLang="ja-JP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D9321A7-4AD3-A260-B710-DF00251F04D0}"/>
              </a:ext>
            </a:extLst>
          </p:cNvPr>
          <p:cNvCxnSpPr>
            <a:cxnSpLocks/>
          </p:cNvCxnSpPr>
          <p:nvPr/>
        </p:nvCxnSpPr>
        <p:spPr>
          <a:xfrm>
            <a:off x="4127863" y="2183363"/>
            <a:ext cx="0" cy="325949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5455E22-BC17-934B-23BD-F0F70F570526}"/>
              </a:ext>
            </a:extLst>
          </p:cNvPr>
          <p:cNvCxnSpPr>
            <a:cxnSpLocks/>
          </p:cNvCxnSpPr>
          <p:nvPr/>
        </p:nvCxnSpPr>
        <p:spPr>
          <a:xfrm>
            <a:off x="8146869" y="2183363"/>
            <a:ext cx="0" cy="332045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0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6090-0B03-8485-55C5-ECDFB7556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DE0EE-57F2-6E27-6038-3006D07F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RDW</a:t>
            </a:r>
            <a:r>
              <a:rPr lang="ja-JP" altLang="en-US" dirty="0"/>
              <a:t>の課題点とは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D2E599-8865-62D4-C120-0E4BB4B6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1586040"/>
            <a:ext cx="11112760" cy="5973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dirty="0"/>
              <a:t>RDW</a:t>
            </a:r>
            <a:r>
              <a:rPr lang="ja-JP" altLang="en-US" dirty="0"/>
              <a:t>　「仮想空間と実空間の動作量をズラす」</a:t>
            </a:r>
            <a:endParaRPr lang="en-US" altLang="ja-JP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9F61C5-9803-EB42-78D8-4F43E60E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834EE8E9-4105-A02B-75C4-C9AAE89F8CC6}"/>
              </a:ext>
            </a:extLst>
          </p:cNvPr>
          <p:cNvSpPr txBox="1">
            <a:spLocks/>
          </p:cNvSpPr>
          <p:nvPr/>
        </p:nvSpPr>
        <p:spPr>
          <a:xfrm>
            <a:off x="569167" y="2595530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400" dirty="0"/>
              <a:t>★</a:t>
            </a:r>
            <a:r>
              <a:rPr lang="en-US" altLang="ja-JP" sz="2400" dirty="0"/>
              <a:t> </a:t>
            </a:r>
            <a:r>
              <a:rPr lang="en-US" altLang="ja-JP" sz="2400" u="sng" dirty="0"/>
              <a:t>RDW</a:t>
            </a:r>
            <a:r>
              <a:rPr lang="ja-JP" altLang="en-US" sz="2400" u="sng" dirty="0"/>
              <a:t>を強くする（ズレの量を大きくする）と、ユーザが違和感を感じる</a:t>
            </a:r>
            <a:endParaRPr lang="en-US" altLang="ja-JP" sz="2400" u="sng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04952DB9-4CF5-6083-DF92-E59FB8931052}"/>
              </a:ext>
            </a:extLst>
          </p:cNvPr>
          <p:cNvSpPr txBox="1">
            <a:spLocks/>
          </p:cNvSpPr>
          <p:nvPr/>
        </p:nvSpPr>
        <p:spPr>
          <a:xfrm>
            <a:off x="556108" y="4192179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400" u="sng" dirty="0"/>
              <a:t>この違和感の大きさが</a:t>
            </a:r>
            <a:r>
              <a:rPr lang="en-US" altLang="ja-JP" sz="2400" u="sng" dirty="0"/>
              <a:t>RDW</a:t>
            </a:r>
            <a:r>
              <a:rPr lang="ja-JP" altLang="en-US" sz="2400" u="sng" dirty="0"/>
              <a:t>の課題点</a:t>
            </a:r>
            <a:r>
              <a:rPr lang="ja-JP" altLang="en-US" sz="2400" dirty="0"/>
              <a:t>であり、実用化を遠ざける要因である</a:t>
            </a:r>
            <a:endParaRPr lang="en-US" altLang="ja-JP" sz="2400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3D921EC2-A0A0-51F0-4836-C7CC8AE0220E}"/>
              </a:ext>
            </a:extLst>
          </p:cNvPr>
          <p:cNvSpPr/>
          <p:nvPr/>
        </p:nvSpPr>
        <p:spPr>
          <a:xfrm rot="5400000">
            <a:off x="5886450" y="2091240"/>
            <a:ext cx="419100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CBB4089-D17C-FA8A-E49F-5E3F5B84FC6D}"/>
              </a:ext>
            </a:extLst>
          </p:cNvPr>
          <p:cNvSpPr/>
          <p:nvPr/>
        </p:nvSpPr>
        <p:spPr>
          <a:xfrm rot="5400000">
            <a:off x="5876511" y="4697380"/>
            <a:ext cx="419100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BAD62ADC-2401-51DB-30E5-4E2EC406E030}"/>
              </a:ext>
            </a:extLst>
          </p:cNvPr>
          <p:cNvSpPr/>
          <p:nvPr/>
        </p:nvSpPr>
        <p:spPr>
          <a:xfrm rot="5400000">
            <a:off x="5915997" y="3632382"/>
            <a:ext cx="419100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11B7C8E-D355-7F83-4670-A52AF5B017F4}"/>
              </a:ext>
            </a:extLst>
          </p:cNvPr>
          <p:cNvSpPr txBox="1">
            <a:spLocks/>
          </p:cNvSpPr>
          <p:nvPr/>
        </p:nvSpPr>
        <p:spPr>
          <a:xfrm>
            <a:off x="569167" y="5648909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u="sng" dirty="0"/>
              <a:t>本研究では、「 </a:t>
            </a:r>
            <a:r>
              <a:rPr lang="en-US" altLang="ja-JP" u="sng" dirty="0"/>
              <a:t>RDW</a:t>
            </a:r>
            <a:r>
              <a:rPr lang="ja-JP" altLang="en-US" u="sng" dirty="0"/>
              <a:t>の違和感を軽減すること 」を目的とする</a:t>
            </a:r>
            <a:endParaRPr lang="en-US" altLang="ja-JP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C2183D7-25DF-A999-0696-C3BCEF62776F}"/>
              </a:ext>
            </a:extLst>
          </p:cNvPr>
          <p:cNvSpPr txBox="1">
            <a:spLocks/>
          </p:cNvSpPr>
          <p:nvPr/>
        </p:nvSpPr>
        <p:spPr>
          <a:xfrm>
            <a:off x="569167" y="3095193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2400" dirty="0">
                <a:solidFill>
                  <a:srgbClr val="FF0000"/>
                </a:solidFill>
              </a:rPr>
              <a:t>→　没入感低下、酔い</a:t>
            </a:r>
            <a:endParaRPr lang="en-US" altLang="ja-JP" sz="2400" u="sng" dirty="0">
              <a:solidFill>
                <a:srgbClr val="FF000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DD1AAB-64E3-70DE-8F8A-A2EE69975572}"/>
              </a:ext>
            </a:extLst>
          </p:cNvPr>
          <p:cNvSpPr/>
          <p:nvPr/>
        </p:nvSpPr>
        <p:spPr>
          <a:xfrm>
            <a:off x="904462" y="5396948"/>
            <a:ext cx="10277060" cy="959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20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 animBg="1"/>
      <p:bldP spid="12" grpId="0"/>
      <p:bldP spid="7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2A8ADA31-E642-10E5-0ECA-B988A1E5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RDW</a:t>
            </a:r>
            <a:r>
              <a:rPr lang="ja-JP" altLang="en-US" dirty="0"/>
              <a:t>の実装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304F13E-E97B-67B6-308D-8CCDF0FC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70" y="1595565"/>
            <a:ext cx="11112760" cy="4590923"/>
          </a:xfrm>
        </p:spPr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/>
              <a:t>にて、実際に</a:t>
            </a:r>
            <a:r>
              <a:rPr lang="en-US" altLang="ja-JP" dirty="0"/>
              <a:t>RDW</a:t>
            </a:r>
            <a:r>
              <a:rPr lang="ja-JP" altLang="en-US" dirty="0"/>
              <a:t>を実装した</a:t>
            </a:r>
            <a:endParaRPr lang="en-US" altLang="ja-JP" dirty="0"/>
          </a:p>
          <a:p>
            <a:r>
              <a:rPr lang="ja-JP" altLang="en-US" u="sng" dirty="0">
                <a:solidFill>
                  <a:srgbClr val="FF0000"/>
                </a:solidFill>
              </a:rPr>
              <a:t>仮想空間では直進</a:t>
            </a:r>
            <a:r>
              <a:rPr lang="ja-JP" altLang="en-US" dirty="0"/>
              <a:t>、</a:t>
            </a:r>
            <a:r>
              <a:rPr lang="ja-JP" altLang="en-US" u="sng" dirty="0">
                <a:solidFill>
                  <a:srgbClr val="FF0000"/>
                </a:solidFill>
              </a:rPr>
              <a:t>実空間では曲線</a:t>
            </a:r>
            <a:br>
              <a:rPr lang="en-US" altLang="ja-JP" dirty="0"/>
            </a:br>
            <a:r>
              <a:rPr lang="ja-JP" altLang="en-US" dirty="0"/>
              <a:t>の歩行軌跡を描いた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71FDD1-5C12-571A-1F8F-288170A2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8" name="図 7" descr="建物, コンピュータ, 座る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8451ABA-40F3-24C2-9F4C-0A8CC2BD2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31"/>
          <a:stretch>
            <a:fillRect/>
          </a:stretch>
        </p:blipFill>
        <p:spPr bwMode="auto">
          <a:xfrm>
            <a:off x="607265" y="3236701"/>
            <a:ext cx="5451711" cy="2730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26B2462-3065-4AD0-39CF-00D21B9B8AE6}"/>
              </a:ext>
            </a:extLst>
          </p:cNvPr>
          <p:cNvSpPr/>
          <p:nvPr/>
        </p:nvSpPr>
        <p:spPr>
          <a:xfrm>
            <a:off x="548170" y="3150977"/>
            <a:ext cx="5585927" cy="28858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08C6FCD-C008-A724-6674-B22CDFEC4C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2"/>
          <a:stretch>
            <a:fillRect/>
          </a:stretch>
        </p:blipFill>
        <p:spPr>
          <a:xfrm>
            <a:off x="7252468" y="3232358"/>
            <a:ext cx="3824424" cy="2644469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18E4C84-249F-E8EA-5E62-44779BC80A01}"/>
              </a:ext>
            </a:extLst>
          </p:cNvPr>
          <p:cNvSpPr/>
          <p:nvPr/>
        </p:nvSpPr>
        <p:spPr>
          <a:xfrm>
            <a:off x="7100749" y="3150974"/>
            <a:ext cx="4127863" cy="288589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43CDF27E-5C3C-FCCE-A299-C7060636B56E}"/>
              </a:ext>
            </a:extLst>
          </p:cNvPr>
          <p:cNvSpPr txBox="1">
            <a:spLocks/>
          </p:cNvSpPr>
          <p:nvPr/>
        </p:nvSpPr>
        <p:spPr>
          <a:xfrm>
            <a:off x="1880406" y="6106829"/>
            <a:ext cx="2950672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直進を促す仮想空間</a:t>
            </a:r>
            <a:endParaRPr lang="en-US" altLang="ja-JP" sz="2000" dirty="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6041C84A-55B6-67A7-A94F-75B5EEFFF07A}"/>
              </a:ext>
            </a:extLst>
          </p:cNvPr>
          <p:cNvSpPr txBox="1">
            <a:spLocks/>
          </p:cNvSpPr>
          <p:nvPr/>
        </p:nvSpPr>
        <p:spPr>
          <a:xfrm>
            <a:off x="7998565" y="6124152"/>
            <a:ext cx="257097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歩行軌跡</a:t>
            </a:r>
            <a:endParaRPr lang="en-US" altLang="ja-JP" sz="2000" dirty="0"/>
          </a:p>
        </p:txBody>
      </p:sp>
      <p:pic>
        <p:nvPicPr>
          <p:cNvPr id="17" name="図 16" descr="人, 屋内, 立つ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0523144D-8DCA-C361-A462-681F9751C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539" y="581184"/>
            <a:ext cx="2700102" cy="23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CB827-AA20-B129-9487-44FA8F0FD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6AC14B-014A-AA09-4A8E-95F9A265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RDW</a:t>
            </a:r>
            <a:r>
              <a:rPr kumimoji="1" lang="ja-JP" altLang="en-US" dirty="0"/>
              <a:t>の違和感を軽減する仮説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9FFC88-6820-144E-17AC-4352765B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17" y="1501380"/>
            <a:ext cx="11112760" cy="597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仮説 ： </a:t>
            </a:r>
            <a:r>
              <a:rPr lang="ja-JP" altLang="en-US" u="sng" dirty="0"/>
              <a:t>ユーザの視点の動きを増やす</a:t>
            </a:r>
            <a:r>
              <a:rPr lang="ja-JP" altLang="en-US" dirty="0"/>
              <a:t>ことで、</a:t>
            </a:r>
            <a:r>
              <a:rPr lang="en-US" altLang="ja-JP" dirty="0"/>
              <a:t>RDW</a:t>
            </a:r>
            <a:r>
              <a:rPr lang="ja-JP" altLang="en-US" dirty="0"/>
              <a:t>の違和感を小さくできる</a:t>
            </a:r>
            <a:endParaRPr lang="en-US" altLang="ja-JP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70EFD1D-EC18-D923-8875-4DD8D7A1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311" name="正方形/長方形 310">
            <a:extLst>
              <a:ext uri="{FF2B5EF4-FFF2-40B4-BE49-F238E27FC236}">
                <a16:creationId xmlns:a16="http://schemas.microsoft.com/office/drawing/2014/main" id="{882750E3-49A4-C04E-C1BD-8CDABDD657EA}"/>
              </a:ext>
            </a:extLst>
          </p:cNvPr>
          <p:cNvSpPr/>
          <p:nvPr/>
        </p:nvSpPr>
        <p:spPr>
          <a:xfrm>
            <a:off x="6029325" y="2422385"/>
            <a:ext cx="4460698" cy="324867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コンテンツ プレースホルダー 2">
            <a:extLst>
              <a:ext uri="{FF2B5EF4-FFF2-40B4-BE49-F238E27FC236}">
                <a16:creationId xmlns:a16="http://schemas.microsoft.com/office/drawing/2014/main" id="{B5E25815-AA99-AAAC-F318-386C0A24FFDF}"/>
              </a:ext>
            </a:extLst>
          </p:cNvPr>
          <p:cNvSpPr txBox="1">
            <a:spLocks/>
          </p:cNvSpPr>
          <p:nvPr/>
        </p:nvSpPr>
        <p:spPr>
          <a:xfrm>
            <a:off x="7124172" y="2076914"/>
            <a:ext cx="3508752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u="sng" dirty="0">
                <a:solidFill>
                  <a:srgbClr val="FF0000"/>
                </a:solidFill>
              </a:rPr>
              <a:t>視点の動き</a:t>
            </a:r>
            <a:r>
              <a:rPr lang="ja-JP" altLang="en-US" sz="2000" dirty="0"/>
              <a:t> ： 多</a:t>
            </a:r>
            <a:endParaRPr lang="en-US" altLang="ja-JP" sz="2000" dirty="0"/>
          </a:p>
        </p:txBody>
      </p:sp>
      <p:sp>
        <p:nvSpPr>
          <p:cNvPr id="313" name="コンテンツ プレースホルダー 2">
            <a:extLst>
              <a:ext uri="{FF2B5EF4-FFF2-40B4-BE49-F238E27FC236}">
                <a16:creationId xmlns:a16="http://schemas.microsoft.com/office/drawing/2014/main" id="{82E82E7D-5063-5A31-5E22-CF387D14CA5F}"/>
              </a:ext>
            </a:extLst>
          </p:cNvPr>
          <p:cNvSpPr txBox="1">
            <a:spLocks/>
          </p:cNvSpPr>
          <p:nvPr/>
        </p:nvSpPr>
        <p:spPr>
          <a:xfrm>
            <a:off x="2036303" y="2062881"/>
            <a:ext cx="3508752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/>
              <a:t>視点の動き ： 少</a:t>
            </a:r>
            <a:endParaRPr lang="en-US" altLang="ja-JP" sz="20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ECA86FF-380A-B072-073E-2BCCF4744043}"/>
              </a:ext>
            </a:extLst>
          </p:cNvPr>
          <p:cNvGrpSpPr/>
          <p:nvPr/>
        </p:nvGrpSpPr>
        <p:grpSpPr>
          <a:xfrm>
            <a:off x="601113" y="2532996"/>
            <a:ext cx="4771343" cy="3215842"/>
            <a:chOff x="601113" y="2532996"/>
            <a:chExt cx="4771343" cy="3215842"/>
          </a:xfrm>
        </p:grpSpPr>
        <p:grpSp>
          <p:nvGrpSpPr>
            <p:cNvPr id="319" name="グループ化 318">
              <a:extLst>
                <a:ext uri="{FF2B5EF4-FFF2-40B4-BE49-F238E27FC236}">
                  <a16:creationId xmlns:a16="http://schemas.microsoft.com/office/drawing/2014/main" id="{33344D4E-0C4C-7DFA-F726-64AB7F7DF9BC}"/>
                </a:ext>
              </a:extLst>
            </p:cNvPr>
            <p:cNvGrpSpPr/>
            <p:nvPr/>
          </p:nvGrpSpPr>
          <p:grpSpPr>
            <a:xfrm>
              <a:off x="601113" y="2532996"/>
              <a:ext cx="3946154" cy="3215842"/>
              <a:chOff x="5639861" y="2217498"/>
              <a:chExt cx="3946154" cy="3215842"/>
            </a:xfrm>
          </p:grpSpPr>
          <p:grpSp>
            <p:nvGrpSpPr>
              <p:cNvPr id="324" name="グループ化 323">
                <a:extLst>
                  <a:ext uri="{FF2B5EF4-FFF2-40B4-BE49-F238E27FC236}">
                    <a16:creationId xmlns:a16="http://schemas.microsoft.com/office/drawing/2014/main" id="{539F0675-2E20-8D05-8C1C-29F18E1AB9D4}"/>
                  </a:ext>
                </a:extLst>
              </p:cNvPr>
              <p:cNvGrpSpPr/>
              <p:nvPr/>
            </p:nvGrpSpPr>
            <p:grpSpPr>
              <a:xfrm>
                <a:off x="5639861" y="2402802"/>
                <a:ext cx="3946154" cy="3030538"/>
                <a:chOff x="5639861" y="2402802"/>
                <a:chExt cx="3946154" cy="3030538"/>
              </a:xfrm>
            </p:grpSpPr>
            <p:cxnSp>
              <p:nvCxnSpPr>
                <p:cNvPr id="327" name="直線コネクタ 326">
                  <a:extLst>
                    <a:ext uri="{FF2B5EF4-FFF2-40B4-BE49-F238E27FC236}">
                      <a16:creationId xmlns:a16="http://schemas.microsoft.com/office/drawing/2014/main" id="{AC745B0B-F283-8D11-8DE3-670F9F18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36821" y="3015967"/>
                  <a:ext cx="1746062" cy="1576864"/>
                </a:xfrm>
                <a:prstGeom prst="line">
                  <a:avLst/>
                </a:prstGeom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2" name="グループ化 331">
                  <a:extLst>
                    <a:ext uri="{FF2B5EF4-FFF2-40B4-BE49-F238E27FC236}">
                      <a16:creationId xmlns:a16="http://schemas.microsoft.com/office/drawing/2014/main" id="{186D44D5-81F8-8E20-3928-CA9CF4C65919}"/>
                    </a:ext>
                  </a:extLst>
                </p:cNvPr>
                <p:cNvGrpSpPr/>
                <p:nvPr/>
              </p:nvGrpSpPr>
              <p:grpSpPr>
                <a:xfrm>
                  <a:off x="5639861" y="2402802"/>
                  <a:ext cx="3946154" cy="3030538"/>
                  <a:chOff x="1206196" y="2773203"/>
                  <a:chExt cx="3946154" cy="3030538"/>
                </a:xfrm>
              </p:grpSpPr>
              <p:grpSp>
                <p:nvGrpSpPr>
                  <p:cNvPr id="334" name="グループ化 333">
                    <a:extLst>
                      <a:ext uri="{FF2B5EF4-FFF2-40B4-BE49-F238E27FC236}">
                        <a16:creationId xmlns:a16="http://schemas.microsoft.com/office/drawing/2014/main" id="{5FDEDDAA-4120-EBF9-43AA-930A15165494}"/>
                      </a:ext>
                    </a:extLst>
                  </p:cNvPr>
                  <p:cNvGrpSpPr/>
                  <p:nvPr/>
                </p:nvGrpSpPr>
                <p:grpSpPr>
                  <a:xfrm>
                    <a:off x="1206196" y="2773203"/>
                    <a:ext cx="3946154" cy="3030538"/>
                    <a:chOff x="1206196" y="2773203"/>
                    <a:chExt cx="3946154" cy="3030538"/>
                  </a:xfrm>
                </p:grpSpPr>
                <p:cxnSp>
                  <p:nvCxnSpPr>
                    <p:cNvPr id="336" name="直線コネクタ 335">
                      <a:extLst>
                        <a:ext uri="{FF2B5EF4-FFF2-40B4-BE49-F238E27FC236}">
                          <a16:creationId xmlns:a16="http://schemas.microsoft.com/office/drawing/2014/main" id="{E0F5FF1E-82BD-75BE-B48C-37562FEC84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44679" y="2773203"/>
                      <a:ext cx="4954" cy="2915163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直線コネクタ 336">
                      <a:extLst>
                        <a:ext uri="{FF2B5EF4-FFF2-40B4-BE49-F238E27FC236}">
                          <a16:creationId xmlns:a16="http://schemas.microsoft.com/office/drawing/2014/main" id="{34E96F43-8981-09D2-9565-80D4B9E6BF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08011" y="4955177"/>
                      <a:ext cx="0" cy="753374"/>
                    </a:xfrm>
                    <a:prstGeom prst="line">
                      <a:avLst/>
                    </a:prstGeom>
                    <a:ln w="5715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直線コネクタ 337">
                      <a:extLst>
                        <a:ext uri="{FF2B5EF4-FFF2-40B4-BE49-F238E27FC236}">
                          <a16:creationId xmlns:a16="http://schemas.microsoft.com/office/drawing/2014/main" id="{B7411818-B4D8-AF78-FAE2-66F4D39292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51788" y="2773203"/>
                      <a:ext cx="1162132" cy="2181974"/>
                    </a:xfrm>
                    <a:prstGeom prst="line">
                      <a:avLst/>
                    </a:prstGeom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9" name="円弧 338">
                      <a:extLst>
                        <a:ext uri="{FF2B5EF4-FFF2-40B4-BE49-F238E27FC236}">
                          <a16:creationId xmlns:a16="http://schemas.microsoft.com/office/drawing/2014/main" id="{03E1852B-40E1-B9DF-9013-57DD57685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196" y="3508866"/>
                      <a:ext cx="2382822" cy="2294875"/>
                    </a:xfrm>
                    <a:prstGeom prst="arc">
                      <a:avLst>
                        <a:gd name="adj1" fmla="val 15771805"/>
                        <a:gd name="adj2" fmla="val 17648705"/>
                      </a:avLst>
                    </a:prstGeom>
                    <a:ln w="28575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40" name="円弧 339">
                      <a:extLst>
                        <a:ext uri="{FF2B5EF4-FFF2-40B4-BE49-F238E27FC236}">
                          <a16:creationId xmlns:a16="http://schemas.microsoft.com/office/drawing/2014/main" id="{7F21B6A7-D87C-8CF8-F979-4FF258B5CCB7}"/>
                        </a:ext>
                      </a:extLst>
                    </p:cNvPr>
                    <p:cNvSpPr/>
                    <p:nvPr/>
                  </p:nvSpPr>
                  <p:spPr>
                    <a:xfrm rot="641424">
                      <a:off x="2560231" y="3246497"/>
                      <a:ext cx="1245494" cy="1372144"/>
                    </a:xfrm>
                    <a:prstGeom prst="arc">
                      <a:avLst>
                        <a:gd name="adj1" fmla="val 15767719"/>
                        <a:gd name="adj2" fmla="val 18891422"/>
                      </a:avLst>
                    </a:prstGeom>
                    <a:ln w="28575">
                      <a:solidFill>
                        <a:srgbClr val="7030A0"/>
                      </a:solidFill>
                      <a:prstDash val="sysDot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341" name="コンテンツ プレースホルダー 2">
                      <a:extLst>
                        <a:ext uri="{FF2B5EF4-FFF2-40B4-BE49-F238E27FC236}">
                          <a16:creationId xmlns:a16="http://schemas.microsoft.com/office/drawing/2014/main" id="{6096FBDD-E4B7-A2EF-AB0E-B969258238B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295336" y="3026636"/>
                      <a:ext cx="1857014" cy="5238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kumimoji="1" sz="24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24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20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ja-JP" sz="1800" dirty="0">
                          <a:solidFill>
                            <a:srgbClr val="7030A0"/>
                          </a:solidFill>
                        </a:rPr>
                        <a:t>+5°(RDW)</a:t>
                      </a:r>
                    </a:p>
                  </p:txBody>
                </p:sp>
                <p:sp>
                  <p:nvSpPr>
                    <p:cNvPr id="343" name="コンテンツ プレースホルダー 2">
                      <a:extLst>
                        <a:ext uri="{FF2B5EF4-FFF2-40B4-BE49-F238E27FC236}">
                          <a16:creationId xmlns:a16="http://schemas.microsoft.com/office/drawing/2014/main" id="{30865543-82F1-C597-85FA-1C23A515789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 rot="1637628">
                      <a:off x="2119635" y="3819031"/>
                      <a:ext cx="1329305" cy="690060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kumimoji="1" sz="24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24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20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kumimoji="1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ja-JP" sz="1800"/>
                        <a:t>10°</a:t>
                      </a:r>
                      <a:endParaRPr lang="en-US" altLang="ja-JP" sz="1800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cxnSp>
                <p:nvCxnSpPr>
                  <p:cNvPr id="335" name="直線コネクタ 334">
                    <a:extLst>
                      <a:ext uri="{FF2B5EF4-FFF2-40B4-BE49-F238E27FC236}">
                        <a16:creationId xmlns:a16="http://schemas.microsoft.com/office/drawing/2014/main" id="{63652A55-50D0-0700-7C0C-E07693CA7E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51788" y="4955177"/>
                    <a:ext cx="0" cy="753374"/>
                  </a:xfrm>
                  <a:prstGeom prst="line">
                    <a:avLst/>
                  </a:prstGeom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1" name="二等辺三角形 330">
                  <a:extLst>
                    <a:ext uri="{FF2B5EF4-FFF2-40B4-BE49-F238E27FC236}">
                      <a16:creationId xmlns:a16="http://schemas.microsoft.com/office/drawing/2014/main" id="{3D8D8790-45AD-1FAB-B0BE-0D749E7FC2E8}"/>
                    </a:ext>
                  </a:extLst>
                </p:cNvPr>
                <p:cNvSpPr/>
                <p:nvPr/>
              </p:nvSpPr>
              <p:spPr>
                <a:xfrm rot="2807948">
                  <a:off x="8397762" y="2889389"/>
                  <a:ext cx="185935" cy="253154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323" name="二等辺三角形 322">
                <a:extLst>
                  <a:ext uri="{FF2B5EF4-FFF2-40B4-BE49-F238E27FC236}">
                    <a16:creationId xmlns:a16="http://schemas.microsoft.com/office/drawing/2014/main" id="{AFD56B7B-7EC3-A8C8-A4C4-A0860DBA7F04}"/>
                  </a:ext>
                </a:extLst>
              </p:cNvPr>
              <p:cNvSpPr/>
              <p:nvPr/>
            </p:nvSpPr>
            <p:spPr>
              <a:xfrm rot="1700165">
                <a:off x="7798606" y="2217498"/>
                <a:ext cx="185935" cy="253154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320" name="二等辺三角形 319">
              <a:extLst>
                <a:ext uri="{FF2B5EF4-FFF2-40B4-BE49-F238E27FC236}">
                  <a16:creationId xmlns:a16="http://schemas.microsoft.com/office/drawing/2014/main" id="{553892F2-1846-5BA0-3981-DD6B27F3D350}"/>
                </a:ext>
              </a:extLst>
            </p:cNvPr>
            <p:cNvSpPr/>
            <p:nvPr/>
          </p:nvSpPr>
          <p:spPr>
            <a:xfrm rot="9287798">
              <a:off x="3039178" y="3429226"/>
              <a:ext cx="142172" cy="15998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1" name="二等辺三角形 320">
              <a:extLst>
                <a:ext uri="{FF2B5EF4-FFF2-40B4-BE49-F238E27FC236}">
                  <a16:creationId xmlns:a16="http://schemas.microsoft.com/office/drawing/2014/main" id="{6419A89A-C9D9-63F0-B040-14121BF9CC6C}"/>
                </a:ext>
              </a:extLst>
            </p:cNvPr>
            <p:cNvSpPr/>
            <p:nvPr/>
          </p:nvSpPr>
          <p:spPr>
            <a:xfrm rot="7007823">
              <a:off x="2189309" y="3483357"/>
              <a:ext cx="142172" cy="1599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7" name="コンテンツ プレースホルダー 2">
              <a:extLst>
                <a:ext uri="{FF2B5EF4-FFF2-40B4-BE49-F238E27FC236}">
                  <a16:creationId xmlns:a16="http://schemas.microsoft.com/office/drawing/2014/main" id="{F1BA0C97-F0FA-E450-5BE9-06E5E4C6230B}"/>
                </a:ext>
              </a:extLst>
            </p:cNvPr>
            <p:cNvSpPr txBox="1">
              <a:spLocks/>
            </p:cNvSpPr>
            <p:nvPr/>
          </p:nvSpPr>
          <p:spPr>
            <a:xfrm>
              <a:off x="2864698" y="2571948"/>
              <a:ext cx="2076386" cy="5491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ja-JP" altLang="en-US" sz="1800" dirty="0">
                  <a:solidFill>
                    <a:srgbClr val="0070C0"/>
                  </a:solidFill>
                </a:rPr>
                <a:t>仮想空間の経路</a:t>
              </a:r>
              <a:endParaRPr lang="en-US" altLang="ja-JP" sz="1800" dirty="0">
                <a:solidFill>
                  <a:srgbClr val="0070C0"/>
                </a:solidFill>
              </a:endParaRPr>
            </a:p>
          </p:txBody>
        </p:sp>
        <p:sp>
          <p:nvSpPr>
            <p:cNvPr id="318" name="コンテンツ プレースホルダー 2">
              <a:extLst>
                <a:ext uri="{FF2B5EF4-FFF2-40B4-BE49-F238E27FC236}">
                  <a16:creationId xmlns:a16="http://schemas.microsoft.com/office/drawing/2014/main" id="{5D00A023-E63D-678A-2325-1AC4D8B5CEEF}"/>
                </a:ext>
              </a:extLst>
            </p:cNvPr>
            <p:cNvSpPr txBox="1">
              <a:spLocks/>
            </p:cNvSpPr>
            <p:nvPr/>
          </p:nvSpPr>
          <p:spPr>
            <a:xfrm>
              <a:off x="3296070" y="3494392"/>
              <a:ext cx="2076386" cy="5491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ja-JP" altLang="en-US" sz="1800" dirty="0">
                  <a:solidFill>
                    <a:schemeClr val="accent2"/>
                  </a:solidFill>
                </a:rPr>
                <a:t>実空間の経路</a:t>
              </a:r>
              <a:endParaRPr lang="en-US" altLang="ja-JP" sz="18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44" name="正方形/長方形 343">
            <a:extLst>
              <a:ext uri="{FF2B5EF4-FFF2-40B4-BE49-F238E27FC236}">
                <a16:creationId xmlns:a16="http://schemas.microsoft.com/office/drawing/2014/main" id="{17530E40-72CB-65C4-FE30-05259E4D6959}"/>
              </a:ext>
            </a:extLst>
          </p:cNvPr>
          <p:cNvSpPr/>
          <p:nvPr/>
        </p:nvSpPr>
        <p:spPr>
          <a:xfrm>
            <a:off x="1084357" y="2421299"/>
            <a:ext cx="4460698" cy="324867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矢印: 上向き折線 344">
            <a:extLst>
              <a:ext uri="{FF2B5EF4-FFF2-40B4-BE49-F238E27FC236}">
                <a16:creationId xmlns:a16="http://schemas.microsoft.com/office/drawing/2014/main" id="{B8DEBD23-8858-1AC1-4BC4-E436CC7F66BA}"/>
              </a:ext>
            </a:extLst>
          </p:cNvPr>
          <p:cNvSpPr/>
          <p:nvPr/>
        </p:nvSpPr>
        <p:spPr>
          <a:xfrm rot="5400000">
            <a:off x="3091008" y="5635994"/>
            <a:ext cx="797417" cy="562141"/>
          </a:xfrm>
          <a:prstGeom prst="bentUpArrow">
            <a:avLst>
              <a:gd name="adj1" fmla="val 22327"/>
              <a:gd name="adj2" fmla="val 36899"/>
              <a:gd name="adj3" fmla="val 4512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9" name="矢印: 上向き折線 308">
            <a:extLst>
              <a:ext uri="{FF2B5EF4-FFF2-40B4-BE49-F238E27FC236}">
                <a16:creationId xmlns:a16="http://schemas.microsoft.com/office/drawing/2014/main" id="{A425747B-0664-D8A6-87CB-D920B5FBE5A3}"/>
              </a:ext>
            </a:extLst>
          </p:cNvPr>
          <p:cNvSpPr/>
          <p:nvPr/>
        </p:nvSpPr>
        <p:spPr>
          <a:xfrm rot="5400000" flipV="1">
            <a:off x="7718002" y="5596725"/>
            <a:ext cx="797421" cy="670788"/>
          </a:xfrm>
          <a:prstGeom prst="bentUpArrow">
            <a:avLst>
              <a:gd name="adj1" fmla="val 17027"/>
              <a:gd name="adj2" fmla="val 28929"/>
              <a:gd name="adj3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コンテンツ プレースホルダー 2">
            <a:extLst>
              <a:ext uri="{FF2B5EF4-FFF2-40B4-BE49-F238E27FC236}">
                <a16:creationId xmlns:a16="http://schemas.microsoft.com/office/drawing/2014/main" id="{5C44514D-DF13-830E-B0B7-B6A1C4C99041}"/>
              </a:ext>
            </a:extLst>
          </p:cNvPr>
          <p:cNvSpPr txBox="1">
            <a:spLocks/>
          </p:cNvSpPr>
          <p:nvPr/>
        </p:nvSpPr>
        <p:spPr>
          <a:xfrm>
            <a:off x="3868309" y="5800323"/>
            <a:ext cx="3814056" cy="797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u="sng" dirty="0"/>
              <a:t>拡大縮小の割合が</a:t>
            </a:r>
            <a:br>
              <a:rPr lang="en-US" altLang="ja-JP" u="sng" dirty="0"/>
            </a:br>
            <a:r>
              <a:rPr lang="ja-JP" altLang="en-US" u="sng" dirty="0"/>
              <a:t>小さいほど違和感がないはず！</a:t>
            </a:r>
            <a:endParaRPr lang="en-US" altLang="ja-JP" u="sng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86FB0E5-DAF4-9729-9A71-61A3DF25E563}"/>
              </a:ext>
            </a:extLst>
          </p:cNvPr>
          <p:cNvGrpSpPr/>
          <p:nvPr/>
        </p:nvGrpSpPr>
        <p:grpSpPr>
          <a:xfrm>
            <a:off x="7584271" y="4887666"/>
            <a:ext cx="3080631" cy="778035"/>
            <a:chOff x="7056566" y="4725000"/>
            <a:chExt cx="3521921" cy="778035"/>
          </a:xfrm>
        </p:grpSpPr>
        <p:sp>
          <p:nvSpPr>
            <p:cNvPr id="12" name="コンテンツ プレースホルダー 2">
              <a:extLst>
                <a:ext uri="{FF2B5EF4-FFF2-40B4-BE49-F238E27FC236}">
                  <a16:creationId xmlns:a16="http://schemas.microsoft.com/office/drawing/2014/main" id="{C5D66EF1-7988-2419-9652-AB18DC798694}"/>
                </a:ext>
              </a:extLst>
            </p:cNvPr>
            <p:cNvSpPr txBox="1">
              <a:spLocks/>
            </p:cNvSpPr>
            <p:nvPr/>
          </p:nvSpPr>
          <p:spPr>
            <a:xfrm>
              <a:off x="7069735" y="5038925"/>
              <a:ext cx="3508752" cy="4641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/>
                <a:t>=</a:t>
              </a:r>
              <a:r>
                <a:rPr lang="ja-JP" altLang="en-US" sz="2000" dirty="0"/>
                <a:t>　</a:t>
              </a:r>
              <a:r>
                <a:rPr lang="en-US" altLang="ja-JP" sz="2000" u="sng" dirty="0">
                  <a:solidFill>
                    <a:srgbClr val="FF0000"/>
                  </a:solidFill>
                </a:rPr>
                <a:t>+12.5%</a:t>
              </a:r>
              <a:r>
                <a:rPr lang="ja-JP" altLang="en-US" sz="2000" dirty="0"/>
                <a:t>の拡大縮小</a:t>
              </a:r>
              <a:endParaRPr lang="en-US" altLang="ja-JP" sz="2000" dirty="0"/>
            </a:p>
          </p:txBody>
        </p:sp>
        <p:sp>
          <p:nvSpPr>
            <p:cNvPr id="13" name="コンテンツ プレースホルダー 2">
              <a:extLst>
                <a:ext uri="{FF2B5EF4-FFF2-40B4-BE49-F238E27FC236}">
                  <a16:creationId xmlns:a16="http://schemas.microsoft.com/office/drawing/2014/main" id="{88DB921E-2CD1-E03A-E5F8-205B1844CFEF}"/>
                </a:ext>
              </a:extLst>
            </p:cNvPr>
            <p:cNvSpPr txBox="1">
              <a:spLocks/>
            </p:cNvSpPr>
            <p:nvPr/>
          </p:nvSpPr>
          <p:spPr>
            <a:xfrm>
              <a:off x="7056566" y="4725000"/>
              <a:ext cx="3508752" cy="597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2000" dirty="0">
                  <a:solidFill>
                    <a:srgbClr val="7030A0"/>
                  </a:solidFill>
                </a:rPr>
                <a:t>+5°</a:t>
              </a:r>
              <a:r>
                <a:rPr lang="en-US" altLang="ja-JP" sz="2000" b="1" dirty="0"/>
                <a:t>/</a:t>
              </a:r>
              <a:r>
                <a:rPr lang="en-US" altLang="ja-JP" sz="2000" dirty="0"/>
                <a:t>40°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16E6EA2-E2A8-A59A-0B77-29E3EE296842}"/>
              </a:ext>
            </a:extLst>
          </p:cNvPr>
          <p:cNvGrpSpPr/>
          <p:nvPr/>
        </p:nvGrpSpPr>
        <p:grpSpPr>
          <a:xfrm>
            <a:off x="2531657" y="4886221"/>
            <a:ext cx="3133786" cy="835416"/>
            <a:chOff x="7056566" y="4725000"/>
            <a:chExt cx="3521921" cy="835416"/>
          </a:xfrm>
        </p:grpSpPr>
        <p:sp>
          <p:nvSpPr>
            <p:cNvPr id="16" name="コンテンツ プレースホルダー 2">
              <a:extLst>
                <a:ext uri="{FF2B5EF4-FFF2-40B4-BE49-F238E27FC236}">
                  <a16:creationId xmlns:a16="http://schemas.microsoft.com/office/drawing/2014/main" id="{91AF8C64-D13F-D233-4719-413CA5B966CF}"/>
                </a:ext>
              </a:extLst>
            </p:cNvPr>
            <p:cNvSpPr txBox="1">
              <a:spLocks/>
            </p:cNvSpPr>
            <p:nvPr/>
          </p:nvSpPr>
          <p:spPr>
            <a:xfrm>
              <a:off x="7069735" y="5038923"/>
              <a:ext cx="3508752" cy="5214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ja-JP" sz="2000" dirty="0"/>
                <a:t>=</a:t>
              </a:r>
              <a:r>
                <a:rPr lang="ja-JP" altLang="en-US" sz="2000" dirty="0"/>
                <a:t>　</a:t>
              </a:r>
              <a:r>
                <a:rPr lang="en-US" altLang="ja-JP" sz="2000" u="sng" dirty="0">
                  <a:solidFill>
                    <a:srgbClr val="FF0000"/>
                  </a:solidFill>
                </a:rPr>
                <a:t>+50.0%</a:t>
              </a:r>
              <a:r>
                <a:rPr lang="ja-JP" altLang="en-US" sz="2000" dirty="0"/>
                <a:t>の拡大縮小</a:t>
              </a:r>
              <a:endParaRPr lang="en-US" altLang="ja-JP" sz="2000" dirty="0"/>
            </a:p>
          </p:txBody>
        </p:sp>
        <p:sp>
          <p:nvSpPr>
            <p:cNvPr id="17" name="コンテンツ プレースホルダー 2">
              <a:extLst>
                <a:ext uri="{FF2B5EF4-FFF2-40B4-BE49-F238E27FC236}">
                  <a16:creationId xmlns:a16="http://schemas.microsoft.com/office/drawing/2014/main" id="{5C28C961-0B01-587A-DC56-9FD5F2F182C9}"/>
                </a:ext>
              </a:extLst>
            </p:cNvPr>
            <p:cNvSpPr txBox="1">
              <a:spLocks/>
            </p:cNvSpPr>
            <p:nvPr/>
          </p:nvSpPr>
          <p:spPr>
            <a:xfrm>
              <a:off x="7056566" y="4725000"/>
              <a:ext cx="3508752" cy="597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2000" dirty="0">
                  <a:solidFill>
                    <a:srgbClr val="7030A0"/>
                  </a:solidFill>
                </a:rPr>
                <a:t>+5°</a:t>
              </a:r>
              <a:r>
                <a:rPr lang="en-US" altLang="ja-JP" sz="2000" b="1" dirty="0"/>
                <a:t>/1</a:t>
              </a:r>
              <a:r>
                <a:rPr lang="en-US" altLang="ja-JP" sz="2000" dirty="0"/>
                <a:t>0°</a:t>
              </a: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B78391F1-A32C-A3B0-F2FE-F25B2871F31F}"/>
              </a:ext>
            </a:extLst>
          </p:cNvPr>
          <p:cNvGrpSpPr/>
          <p:nvPr/>
        </p:nvGrpSpPr>
        <p:grpSpPr>
          <a:xfrm>
            <a:off x="5546081" y="2534083"/>
            <a:ext cx="4771343" cy="3215842"/>
            <a:chOff x="5546081" y="2534083"/>
            <a:chExt cx="4771343" cy="3215842"/>
          </a:xfrm>
        </p:grpSpPr>
        <p:grpSp>
          <p:nvGrpSpPr>
            <p:cNvPr id="348" name="グループ化 347">
              <a:extLst>
                <a:ext uri="{FF2B5EF4-FFF2-40B4-BE49-F238E27FC236}">
                  <a16:creationId xmlns:a16="http://schemas.microsoft.com/office/drawing/2014/main" id="{729C0EC5-838E-DBBC-B2C5-DA76D46DC7B1}"/>
                </a:ext>
              </a:extLst>
            </p:cNvPr>
            <p:cNvGrpSpPr/>
            <p:nvPr/>
          </p:nvGrpSpPr>
          <p:grpSpPr>
            <a:xfrm>
              <a:off x="5546081" y="2534083"/>
              <a:ext cx="4771343" cy="3215842"/>
              <a:chOff x="5546081" y="2534083"/>
              <a:chExt cx="4771343" cy="3215842"/>
            </a:xfrm>
          </p:grpSpPr>
          <p:grpSp>
            <p:nvGrpSpPr>
              <p:cNvPr id="222" name="グループ化 221">
                <a:extLst>
                  <a:ext uri="{FF2B5EF4-FFF2-40B4-BE49-F238E27FC236}">
                    <a16:creationId xmlns:a16="http://schemas.microsoft.com/office/drawing/2014/main" id="{AABB90B4-22B3-5093-AAB5-FEFC2FC14C4A}"/>
                  </a:ext>
                </a:extLst>
              </p:cNvPr>
              <p:cNvGrpSpPr/>
              <p:nvPr/>
            </p:nvGrpSpPr>
            <p:grpSpPr>
              <a:xfrm>
                <a:off x="5546081" y="2534083"/>
                <a:ext cx="3955666" cy="3215842"/>
                <a:chOff x="5639861" y="2217498"/>
                <a:chExt cx="3955666" cy="3215842"/>
              </a:xfrm>
            </p:grpSpPr>
            <p:grpSp>
              <p:nvGrpSpPr>
                <p:cNvPr id="181" name="グループ化 180">
                  <a:extLst>
                    <a:ext uri="{FF2B5EF4-FFF2-40B4-BE49-F238E27FC236}">
                      <a16:creationId xmlns:a16="http://schemas.microsoft.com/office/drawing/2014/main" id="{E8E72DDD-50F4-CE8F-BB20-5EA57F635B5B}"/>
                    </a:ext>
                  </a:extLst>
                </p:cNvPr>
                <p:cNvGrpSpPr/>
                <p:nvPr/>
              </p:nvGrpSpPr>
              <p:grpSpPr>
                <a:xfrm>
                  <a:off x="5639861" y="2402802"/>
                  <a:ext cx="3955666" cy="3030538"/>
                  <a:chOff x="5639861" y="2402802"/>
                  <a:chExt cx="3955666" cy="3030538"/>
                </a:xfrm>
              </p:grpSpPr>
              <p:cxnSp>
                <p:nvCxnSpPr>
                  <p:cNvPr id="167" name="直線コネクタ 166">
                    <a:extLst>
                      <a:ext uri="{FF2B5EF4-FFF2-40B4-BE49-F238E27FC236}">
                        <a16:creationId xmlns:a16="http://schemas.microsoft.com/office/drawing/2014/main" id="{C7A7D455-A5D8-E96A-062F-823DBE3333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36821" y="3015967"/>
                    <a:ext cx="1746062" cy="1576864"/>
                  </a:xfrm>
                  <a:prstGeom prst="line">
                    <a:avLst/>
                  </a:prstGeom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7" name="グループ化 76">
                    <a:extLst>
                      <a:ext uri="{FF2B5EF4-FFF2-40B4-BE49-F238E27FC236}">
                        <a16:creationId xmlns:a16="http://schemas.microsoft.com/office/drawing/2014/main" id="{BEB3AD34-3CCF-3385-D414-D22021B73C60}"/>
                      </a:ext>
                    </a:extLst>
                  </p:cNvPr>
                  <p:cNvGrpSpPr/>
                  <p:nvPr/>
                </p:nvGrpSpPr>
                <p:grpSpPr>
                  <a:xfrm>
                    <a:off x="5639861" y="2402802"/>
                    <a:ext cx="3955666" cy="3030538"/>
                    <a:chOff x="1206196" y="2773203"/>
                    <a:chExt cx="3955666" cy="3030538"/>
                  </a:xfrm>
                </p:grpSpPr>
                <p:grpSp>
                  <p:nvGrpSpPr>
                    <p:cNvPr id="80" name="グループ化 79">
                      <a:extLst>
                        <a:ext uri="{FF2B5EF4-FFF2-40B4-BE49-F238E27FC236}">
                          <a16:creationId xmlns:a16="http://schemas.microsoft.com/office/drawing/2014/main" id="{55F703AB-D588-B402-4033-B41E557CE4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6196" y="2773203"/>
                      <a:ext cx="3955666" cy="3030538"/>
                      <a:chOff x="1206196" y="2773203"/>
                      <a:chExt cx="3955666" cy="3030538"/>
                    </a:xfrm>
                  </p:grpSpPr>
                  <p:cxnSp>
                    <p:nvCxnSpPr>
                      <p:cNvPr id="81" name="直線コネクタ 80">
                        <a:extLst>
                          <a:ext uri="{FF2B5EF4-FFF2-40B4-BE49-F238E27FC236}">
                            <a16:creationId xmlns:a16="http://schemas.microsoft.com/office/drawing/2014/main" id="{BCB2333C-05C9-BB81-E212-6141F33D14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244679" y="2773203"/>
                        <a:ext cx="4954" cy="2915163"/>
                      </a:xfrm>
                      <a:prstGeom prst="line">
                        <a:avLst/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  <a:prstDash val="sysDot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直線コネクタ 82">
                        <a:extLst>
                          <a:ext uri="{FF2B5EF4-FFF2-40B4-BE49-F238E27FC236}">
                            <a16:creationId xmlns:a16="http://schemas.microsoft.com/office/drawing/2014/main" id="{87CD3C95-3669-21E5-AF17-A57C6C2BD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2308011" y="4955177"/>
                        <a:ext cx="0" cy="753374"/>
                      </a:xfrm>
                      <a:prstGeom prst="line">
                        <a:avLst/>
                      </a:prstGeom>
                      <a:ln w="57150">
                        <a:solidFill>
                          <a:schemeClr val="accent2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線コネクタ 81">
                        <a:extLst>
                          <a:ext uri="{FF2B5EF4-FFF2-40B4-BE49-F238E27FC236}">
                            <a16:creationId xmlns:a16="http://schemas.microsoft.com/office/drawing/2014/main" id="{BCD1FB2D-565E-D8A8-020C-711B7C90E5E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251788" y="2773203"/>
                        <a:ext cx="1162132" cy="2181974"/>
                      </a:xfrm>
                      <a:prstGeom prst="line">
                        <a:avLst/>
                      </a:prstGeom>
                      <a:ln w="57150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" name="円弧 83">
                        <a:extLst>
                          <a:ext uri="{FF2B5EF4-FFF2-40B4-BE49-F238E27FC236}">
                            <a16:creationId xmlns:a16="http://schemas.microsoft.com/office/drawing/2014/main" id="{A5F0C537-6BF4-7CF8-8D35-BDBD743E01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6196" y="3508866"/>
                        <a:ext cx="2382822" cy="2294875"/>
                      </a:xfrm>
                      <a:prstGeom prst="arc">
                        <a:avLst>
                          <a:gd name="adj1" fmla="val 15771805"/>
                          <a:gd name="adj2" fmla="val 17648705"/>
                        </a:avLst>
                      </a:prstGeom>
                      <a:ln w="28575">
                        <a:solidFill>
                          <a:schemeClr val="bg1">
                            <a:lumMod val="65000"/>
                          </a:schemeClr>
                        </a:solidFill>
                        <a:prstDash val="soli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sp>
                    <p:nvSpPr>
                      <p:cNvPr id="85" name="円弧 84">
                        <a:extLst>
                          <a:ext uri="{FF2B5EF4-FFF2-40B4-BE49-F238E27FC236}">
                            <a16:creationId xmlns:a16="http://schemas.microsoft.com/office/drawing/2014/main" id="{9DC021FA-176D-A941-148D-4C1100406CAF}"/>
                          </a:ext>
                        </a:extLst>
                      </p:cNvPr>
                      <p:cNvSpPr/>
                      <p:nvPr/>
                    </p:nvSpPr>
                    <p:spPr>
                      <a:xfrm rot="641424">
                        <a:off x="2560231" y="3246497"/>
                        <a:ext cx="1245494" cy="1372144"/>
                      </a:xfrm>
                      <a:prstGeom prst="arc">
                        <a:avLst>
                          <a:gd name="adj1" fmla="val 15767719"/>
                          <a:gd name="adj2" fmla="val 18891422"/>
                        </a:avLst>
                      </a:prstGeom>
                      <a:ln w="28575">
                        <a:solidFill>
                          <a:srgbClr val="7030A0"/>
                        </a:solidFill>
                        <a:prstDash val="sysDot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 dirty="0"/>
                      </a:p>
                    </p:txBody>
                  </p:sp>
                  <p:sp>
                    <p:nvSpPr>
                      <p:cNvPr id="86" name="コンテンツ プレースホルダー 2">
                        <a:extLst>
                          <a:ext uri="{FF2B5EF4-FFF2-40B4-BE49-F238E27FC236}">
                            <a16:creationId xmlns:a16="http://schemas.microsoft.com/office/drawing/2014/main" id="{1EF11A35-D890-0C9C-FCCB-57A7E99FBCE5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3304848" y="3002233"/>
                        <a:ext cx="1857014" cy="523888"/>
                      </a:xfrm>
                      <a:prstGeom prst="rect">
                        <a:avLst/>
                      </a:prstGeom>
                    </p:spPr>
                    <p:txBody>
                      <a:bodyPr vert="horz" lIns="91440" tIns="45720" rIns="91440" bIns="45720" rtlCol="0">
                        <a:normAutofit/>
                      </a:bodyPr>
                      <a:lstStyle>
                        <a:lvl1pPr marL="228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000"/>
                          </a:spcBef>
                          <a:buFont typeface="Arial" panose="020B0604020202020204" pitchFamily="34" charset="0"/>
                          <a:buChar char="•"/>
                          <a:defRPr kumimoji="1" sz="2400" kern="1200">
                            <a:solidFill>
                              <a:schemeClr val="tx1"/>
                            </a:solidFill>
                            <a:latin typeface="UD デジタル 教科書体 NK-B" panose="02020700000000000000" pitchFamily="18" charset="-128"/>
                            <a:ea typeface="UD デジタル 教科書体 NK-B" panose="02020700000000000000" pitchFamily="18" charset="-128"/>
                            <a:cs typeface="+mn-cs"/>
                          </a:defRPr>
                        </a:lvl1pPr>
                        <a:lvl2pPr marL="685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2400" kern="1200">
                            <a:solidFill>
                              <a:schemeClr val="tx1"/>
                            </a:solidFill>
                            <a:latin typeface="UD デジタル 教科書体 NK-B" panose="02020700000000000000" pitchFamily="18" charset="-128"/>
                            <a:ea typeface="UD デジタル 教科書体 NK-B" panose="02020700000000000000" pitchFamily="18" charset="-128"/>
                            <a:cs typeface="+mn-cs"/>
                          </a:defRPr>
                        </a:lvl2pPr>
                        <a:lvl3pPr marL="1143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2000" kern="1200">
                            <a:solidFill>
                              <a:schemeClr val="tx1"/>
                            </a:solidFill>
                            <a:latin typeface="UD デジタル 教科書体 NK-B" panose="02020700000000000000" pitchFamily="18" charset="-128"/>
                            <a:ea typeface="UD デジタル 教科書体 NK-B" panose="02020700000000000000" pitchFamily="18" charset="-128"/>
                            <a:cs typeface="+mn-cs"/>
                          </a:defRPr>
                        </a:lvl3pPr>
                        <a:lvl4pPr marL="1600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1800" kern="1200">
                            <a:solidFill>
                              <a:schemeClr val="tx1"/>
                            </a:solidFill>
                            <a:latin typeface="UD デジタル 教科書体 NK-B" panose="02020700000000000000" pitchFamily="18" charset="-128"/>
                            <a:ea typeface="UD デジタル 教科書体 NK-B" panose="02020700000000000000" pitchFamily="18" charset="-128"/>
                            <a:cs typeface="+mn-cs"/>
                          </a:defRPr>
                        </a:lvl4pPr>
                        <a:lvl5pPr marL="20574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1800" kern="1200">
                            <a:solidFill>
                              <a:schemeClr val="tx1"/>
                            </a:solidFill>
                            <a:latin typeface="UD デジタル 教科書体 NK-B" panose="02020700000000000000" pitchFamily="18" charset="-128"/>
                            <a:ea typeface="UD デジタル 教科書体 NK-B" panose="02020700000000000000" pitchFamily="18" charset="-128"/>
                            <a:cs typeface="+mn-cs"/>
                          </a:defRPr>
                        </a:lvl5pPr>
                        <a:lvl6pPr marL="25146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9718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429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8862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500"/>
                          </a:spcBef>
                          <a:buFont typeface="Arial" panose="020B0604020202020204" pitchFamily="34" charset="0"/>
                          <a:buChar char="•"/>
                          <a:defRPr kumimoji="1"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None/>
                        </a:pPr>
                        <a:r>
                          <a:rPr lang="en-US" altLang="ja-JP" sz="1800" dirty="0">
                            <a:solidFill>
                              <a:srgbClr val="7030A0"/>
                            </a:solidFill>
                          </a:rPr>
                          <a:t>+5°(RDW)</a:t>
                        </a:r>
                      </a:p>
                    </p:txBody>
                  </p:sp>
                </p:grpSp>
                <p:cxnSp>
                  <p:nvCxnSpPr>
                    <p:cNvPr id="78" name="直線コネクタ 77">
                      <a:extLst>
                        <a:ext uri="{FF2B5EF4-FFF2-40B4-BE49-F238E27FC236}">
                          <a16:creationId xmlns:a16="http://schemas.microsoft.com/office/drawing/2014/main" id="{2C2F3540-CF3C-9188-71B1-C86E2725A5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51788" y="4955177"/>
                      <a:ext cx="0" cy="753374"/>
                    </a:xfrm>
                    <a:prstGeom prst="line">
                      <a:avLst/>
                    </a:prstGeom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2" name="二等辺三角形 161">
                    <a:extLst>
                      <a:ext uri="{FF2B5EF4-FFF2-40B4-BE49-F238E27FC236}">
                        <a16:creationId xmlns:a16="http://schemas.microsoft.com/office/drawing/2014/main" id="{5527EB14-32E0-C3A3-4E2D-4C91532A286D}"/>
                      </a:ext>
                    </a:extLst>
                  </p:cNvPr>
                  <p:cNvSpPr/>
                  <p:nvPr/>
                </p:nvSpPr>
                <p:spPr>
                  <a:xfrm rot="2807948">
                    <a:off x="8397762" y="2889389"/>
                    <a:ext cx="185935" cy="253154"/>
                  </a:xfrm>
                  <a:prstGeom prst="triangl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</p:grpSp>
            <p:sp>
              <p:nvSpPr>
                <p:cNvPr id="161" name="二等辺三角形 160">
                  <a:extLst>
                    <a:ext uri="{FF2B5EF4-FFF2-40B4-BE49-F238E27FC236}">
                      <a16:creationId xmlns:a16="http://schemas.microsoft.com/office/drawing/2014/main" id="{7445200B-4B17-9E37-881E-B3F4598063EF}"/>
                    </a:ext>
                  </a:extLst>
                </p:cNvPr>
                <p:cNvSpPr/>
                <p:nvPr/>
              </p:nvSpPr>
              <p:spPr>
                <a:xfrm rot="1700165">
                  <a:off x="7798606" y="2217498"/>
                  <a:ext cx="185935" cy="253154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246" name="二等辺三角形 245">
                <a:extLst>
                  <a:ext uri="{FF2B5EF4-FFF2-40B4-BE49-F238E27FC236}">
                    <a16:creationId xmlns:a16="http://schemas.microsoft.com/office/drawing/2014/main" id="{B1E36B40-A991-2C0F-4304-1ABA9A095391}"/>
                  </a:ext>
                </a:extLst>
              </p:cNvPr>
              <p:cNvSpPr/>
              <p:nvPr/>
            </p:nvSpPr>
            <p:spPr>
              <a:xfrm rot="9287798">
                <a:off x="7984146" y="3430313"/>
                <a:ext cx="142172" cy="159986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7" name="二等辺三角形 246">
                <a:extLst>
                  <a:ext uri="{FF2B5EF4-FFF2-40B4-BE49-F238E27FC236}">
                    <a16:creationId xmlns:a16="http://schemas.microsoft.com/office/drawing/2014/main" id="{877EAF04-8F10-28BF-77A4-C858C0E0B55B}"/>
                  </a:ext>
                </a:extLst>
              </p:cNvPr>
              <p:cNvSpPr/>
              <p:nvPr/>
            </p:nvSpPr>
            <p:spPr>
              <a:xfrm rot="7007823">
                <a:off x="7134277" y="3484444"/>
                <a:ext cx="142172" cy="159986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7" name="コンテンツ プレースホルダー 2">
                <a:extLst>
                  <a:ext uri="{FF2B5EF4-FFF2-40B4-BE49-F238E27FC236}">
                    <a16:creationId xmlns:a16="http://schemas.microsoft.com/office/drawing/2014/main" id="{42C20523-BFDD-94EA-8AD4-1DBC7E920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9666" y="2573035"/>
                <a:ext cx="2076386" cy="549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800" dirty="0">
                    <a:solidFill>
                      <a:srgbClr val="0070C0"/>
                    </a:solidFill>
                  </a:rPr>
                  <a:t>仮想空間の経路</a:t>
                </a:r>
                <a:endParaRPr lang="en-US" altLang="ja-JP" sz="1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78" name="コンテンツ プレースホルダー 2">
                <a:extLst>
                  <a:ext uri="{FF2B5EF4-FFF2-40B4-BE49-F238E27FC236}">
                    <a16:creationId xmlns:a16="http://schemas.microsoft.com/office/drawing/2014/main" id="{485E9006-253E-F732-54BF-A69CAC6C3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1038" y="3495479"/>
                <a:ext cx="2076386" cy="549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800" dirty="0">
                    <a:solidFill>
                      <a:schemeClr val="accent2"/>
                    </a:solidFill>
                  </a:rPr>
                  <a:t>実空間の経路</a:t>
                </a:r>
                <a:endParaRPr lang="en-US" altLang="ja-JP" sz="18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5" name="コンテンツ プレースホルダー 2">
              <a:extLst>
                <a:ext uri="{FF2B5EF4-FFF2-40B4-BE49-F238E27FC236}">
                  <a16:creationId xmlns:a16="http://schemas.microsoft.com/office/drawing/2014/main" id="{19920568-48C7-4D14-4E38-C2B79C4A34D2}"/>
                </a:ext>
              </a:extLst>
            </p:cNvPr>
            <p:cNvSpPr txBox="1">
              <a:spLocks/>
            </p:cNvSpPr>
            <p:nvPr/>
          </p:nvSpPr>
          <p:spPr>
            <a:xfrm rot="1637628">
              <a:off x="6472408" y="3802188"/>
              <a:ext cx="1329305" cy="6900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1800" dirty="0"/>
                <a:t>10°</a:t>
              </a: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5AED1F6-B90E-778F-B634-59CBFD0A00BD}"/>
              </a:ext>
            </a:extLst>
          </p:cNvPr>
          <p:cNvGrpSpPr/>
          <p:nvPr/>
        </p:nvGrpSpPr>
        <p:grpSpPr>
          <a:xfrm>
            <a:off x="5534341" y="3400302"/>
            <a:ext cx="5188192" cy="2294875"/>
            <a:chOff x="5534341" y="3400302"/>
            <a:chExt cx="5188192" cy="2294875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BB22E8A0-B84A-C362-1CB7-24B634B6F8F0}"/>
                </a:ext>
              </a:extLst>
            </p:cNvPr>
            <p:cNvGrpSpPr/>
            <p:nvPr/>
          </p:nvGrpSpPr>
          <p:grpSpPr>
            <a:xfrm>
              <a:off x="5534341" y="3400302"/>
              <a:ext cx="2497351" cy="2294875"/>
              <a:chOff x="5534341" y="3400302"/>
              <a:chExt cx="2497351" cy="2294875"/>
            </a:xfrm>
          </p:grpSpPr>
          <p:sp>
            <p:nvSpPr>
              <p:cNvPr id="26" name="コンテンツ プレースホルダー 2">
                <a:extLst>
                  <a:ext uri="{FF2B5EF4-FFF2-40B4-BE49-F238E27FC236}">
                    <a16:creationId xmlns:a16="http://schemas.microsoft.com/office/drawing/2014/main" id="{7113895E-DEBF-0EFF-877E-F4B11B34AD4F}"/>
                  </a:ext>
                </a:extLst>
              </p:cNvPr>
              <p:cNvSpPr txBox="1">
                <a:spLocks/>
              </p:cNvSpPr>
              <p:nvPr/>
            </p:nvSpPr>
            <p:spPr>
              <a:xfrm rot="1747761">
                <a:off x="6857984" y="3959952"/>
                <a:ext cx="1160691" cy="690060"/>
              </a:xfrm>
              <a:prstGeom prst="rect">
                <a:avLst/>
              </a:prstGeom>
              <a:ln>
                <a:noFill/>
                <a:prstDash val="solid"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sz="1800" dirty="0"/>
                  <a:t>+15°</a:t>
                </a:r>
                <a:br>
                  <a:rPr lang="en-US" altLang="ja-JP" sz="1800" dirty="0"/>
                </a:br>
                <a:r>
                  <a:rPr lang="ja-JP" altLang="en-US" sz="1800" dirty="0"/>
                  <a:t>ー</a:t>
                </a:r>
                <a:r>
                  <a:rPr lang="en-US" altLang="ja-JP" sz="1800" dirty="0"/>
                  <a:t>15°</a:t>
                </a:r>
              </a:p>
            </p:txBody>
          </p:sp>
          <p:grpSp>
            <p:nvGrpSpPr>
              <p:cNvPr id="24" name="グループ化 23">
                <a:extLst>
                  <a:ext uri="{FF2B5EF4-FFF2-40B4-BE49-F238E27FC236}">
                    <a16:creationId xmlns:a16="http://schemas.microsoft.com/office/drawing/2014/main" id="{59ED64F7-7685-EDD0-D797-842BEBB92A2E}"/>
                  </a:ext>
                </a:extLst>
              </p:cNvPr>
              <p:cNvGrpSpPr/>
              <p:nvPr/>
            </p:nvGrpSpPr>
            <p:grpSpPr>
              <a:xfrm>
                <a:off x="5534341" y="3400302"/>
                <a:ext cx="2497351" cy="2294875"/>
                <a:chOff x="5493508" y="3389223"/>
                <a:chExt cx="2497351" cy="2294875"/>
              </a:xfrm>
            </p:grpSpPr>
            <p:sp>
              <p:nvSpPr>
                <p:cNvPr id="18" name="二等辺三角形 17">
                  <a:extLst>
                    <a:ext uri="{FF2B5EF4-FFF2-40B4-BE49-F238E27FC236}">
                      <a16:creationId xmlns:a16="http://schemas.microsoft.com/office/drawing/2014/main" id="{50B65272-C975-554F-90EF-3F62DFF236B3}"/>
                    </a:ext>
                  </a:extLst>
                </p:cNvPr>
                <p:cNvSpPr/>
                <p:nvPr/>
              </p:nvSpPr>
              <p:spPr>
                <a:xfrm rot="9914905">
                  <a:off x="7764499" y="4353687"/>
                  <a:ext cx="142172" cy="15998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" name="円弧 18">
                  <a:extLst>
                    <a:ext uri="{FF2B5EF4-FFF2-40B4-BE49-F238E27FC236}">
                      <a16:creationId xmlns:a16="http://schemas.microsoft.com/office/drawing/2014/main" id="{5855AFFA-8491-2515-28E0-27DBD79DADD9}"/>
                    </a:ext>
                  </a:extLst>
                </p:cNvPr>
                <p:cNvSpPr/>
                <p:nvPr/>
              </p:nvSpPr>
              <p:spPr>
                <a:xfrm>
                  <a:off x="5493508" y="3447899"/>
                  <a:ext cx="2351153" cy="2236199"/>
                </a:xfrm>
                <a:prstGeom prst="arc">
                  <a:avLst>
                    <a:gd name="adj1" fmla="val 18112471"/>
                    <a:gd name="adj2" fmla="val 21276007"/>
                  </a:avLst>
                </a:prstGeom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0" name="円弧 19">
                  <a:extLst>
                    <a:ext uri="{FF2B5EF4-FFF2-40B4-BE49-F238E27FC236}">
                      <a16:creationId xmlns:a16="http://schemas.microsoft.com/office/drawing/2014/main" id="{63C5A7A0-592E-C190-BF2C-AB290A722D8E}"/>
                    </a:ext>
                  </a:extLst>
                </p:cNvPr>
                <p:cNvSpPr/>
                <p:nvPr/>
              </p:nvSpPr>
              <p:spPr>
                <a:xfrm>
                  <a:off x="5600327" y="3389223"/>
                  <a:ext cx="2331454" cy="2274690"/>
                </a:xfrm>
                <a:prstGeom prst="arc">
                  <a:avLst>
                    <a:gd name="adj1" fmla="val 17904371"/>
                    <a:gd name="adj2" fmla="val 21276007"/>
                  </a:avLst>
                </a:prstGeom>
                <a:ln w="28575">
                  <a:solidFill>
                    <a:srgbClr val="FF0000"/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3" name="二等辺三角形 22">
                  <a:extLst>
                    <a:ext uri="{FF2B5EF4-FFF2-40B4-BE49-F238E27FC236}">
                      <a16:creationId xmlns:a16="http://schemas.microsoft.com/office/drawing/2014/main" id="{7A6D28D8-BDDA-FC75-5C1E-0D5A81DDC9A8}"/>
                    </a:ext>
                  </a:extLst>
                </p:cNvPr>
                <p:cNvSpPr/>
                <p:nvPr/>
              </p:nvSpPr>
              <p:spPr>
                <a:xfrm rot="18067132">
                  <a:off x="7270926" y="3455188"/>
                  <a:ext cx="142172" cy="15998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1" name="コンテンツ プレースホルダー 2">
                  <a:extLst>
                    <a:ext uri="{FF2B5EF4-FFF2-40B4-BE49-F238E27FC236}">
                      <a16:creationId xmlns:a16="http://schemas.microsoft.com/office/drawing/2014/main" id="{157576BA-4909-7591-3072-599436FA38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747761">
                  <a:off x="6830168" y="3944339"/>
                  <a:ext cx="1160691" cy="690060"/>
                </a:xfrm>
                <a:prstGeom prst="rect">
                  <a:avLst/>
                </a:prstGeom>
                <a:ln>
                  <a:noFill/>
                  <a:prstDash val="solid"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kumimoji="1" sz="2400" kern="1200">
                      <a:solidFill>
                        <a:schemeClr val="tx1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2400" kern="1200">
                      <a:solidFill>
                        <a:schemeClr val="tx1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2000" kern="1200">
                      <a:solidFill>
                        <a:schemeClr val="tx1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altLang="ja-JP" sz="1800" dirty="0">
                      <a:solidFill>
                        <a:schemeClr val="accent5"/>
                      </a:solidFill>
                    </a:rPr>
                    <a:t>+15°</a:t>
                  </a:r>
                  <a:br>
                    <a:rPr lang="en-US" altLang="ja-JP" sz="1800" dirty="0">
                      <a:solidFill>
                        <a:schemeClr val="accent5"/>
                      </a:solidFill>
                    </a:rPr>
                  </a:br>
                  <a:r>
                    <a:rPr lang="ja-JP" altLang="en-US" sz="1800" dirty="0">
                      <a:solidFill>
                        <a:schemeClr val="accent5"/>
                      </a:solidFill>
                    </a:rPr>
                    <a:t>ー</a:t>
                  </a:r>
                  <a:r>
                    <a:rPr lang="en-US" altLang="ja-JP" sz="1800" dirty="0">
                      <a:solidFill>
                        <a:schemeClr val="accent5"/>
                      </a:solidFill>
                    </a:rPr>
                    <a:t>15°</a:t>
                  </a:r>
                </a:p>
              </p:txBody>
            </p:sp>
          </p:grpSp>
        </p:grpSp>
        <p:sp>
          <p:nvSpPr>
            <p:cNvPr id="4" name="コンテンツ プレースホルダー 2">
              <a:extLst>
                <a:ext uri="{FF2B5EF4-FFF2-40B4-BE49-F238E27FC236}">
                  <a16:creationId xmlns:a16="http://schemas.microsoft.com/office/drawing/2014/main" id="{03B9B330-41A3-24DC-DCC4-0E9FD1E25AC8}"/>
                </a:ext>
              </a:extLst>
            </p:cNvPr>
            <p:cNvSpPr txBox="1">
              <a:spLocks/>
            </p:cNvSpPr>
            <p:nvPr/>
          </p:nvSpPr>
          <p:spPr>
            <a:xfrm>
              <a:off x="9086633" y="4340560"/>
              <a:ext cx="1635900" cy="46030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ja-JP" altLang="en-US" sz="2000" dirty="0">
                  <a:solidFill>
                    <a:srgbClr val="FF0000"/>
                  </a:solidFill>
                </a:rPr>
                <a:t>視点の動き</a:t>
              </a:r>
              <a:endParaRPr lang="en-US" altLang="ja-JP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93A6462-772D-1451-F9F5-60E9EC62D1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7379" y="4250385"/>
              <a:ext cx="1096819" cy="2462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34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/>
      <p:bldP spid="312" grpId="0"/>
      <p:bldP spid="313" grpId="0"/>
      <p:bldP spid="344" grpId="0" animBg="1"/>
      <p:bldP spid="345" grpId="0" animBg="1"/>
      <p:bldP spid="309" grpId="0" animBg="1"/>
      <p:bldP spid="3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4FFC1-0232-BC1E-B1CA-EFAAF2319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1E3B1D-A75E-F12B-183B-BE6A4471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視線誘導が、</a:t>
            </a:r>
            <a:r>
              <a:rPr lang="en-US" altLang="ja-JP" dirty="0"/>
              <a:t>RDW</a:t>
            </a:r>
            <a:r>
              <a:rPr lang="ja-JP" altLang="en-US" dirty="0"/>
              <a:t>を改善する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E4549-3F90-D64A-19B9-D676D347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7" y="1586040"/>
            <a:ext cx="11112760" cy="597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u="sng" dirty="0">
                <a:solidFill>
                  <a:srgbClr val="FF0000"/>
                </a:solidFill>
              </a:rPr>
              <a:t>ユーザの視点の動きを増やす</a:t>
            </a:r>
            <a:r>
              <a:rPr lang="ja-JP" altLang="en-US" dirty="0"/>
              <a:t>ことで、</a:t>
            </a:r>
            <a:r>
              <a:rPr lang="en-US" altLang="ja-JP" dirty="0"/>
              <a:t> RDW</a:t>
            </a:r>
            <a:r>
              <a:rPr lang="ja-JP" altLang="en-US" dirty="0"/>
              <a:t>の違和感を小さくできる</a:t>
            </a:r>
            <a:endParaRPr lang="en-US" altLang="ja-JP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C0DCBD-990F-1E99-83E4-B9DB5B52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BF26D0C6-AE52-AE47-852F-354454E7F5F0}"/>
              </a:ext>
            </a:extLst>
          </p:cNvPr>
          <p:cNvSpPr txBox="1">
            <a:spLocks/>
          </p:cNvSpPr>
          <p:nvPr/>
        </p:nvSpPr>
        <p:spPr>
          <a:xfrm>
            <a:off x="1034977" y="3648827"/>
            <a:ext cx="226476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 dirty="0"/>
              <a:t>点滅</a:t>
            </a:r>
            <a:endParaRPr lang="en-US" altLang="ja-JP" sz="24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4808549F-12EA-0DF8-31C0-6BC81FE273B8}"/>
              </a:ext>
            </a:extLst>
          </p:cNvPr>
          <p:cNvSpPr/>
          <p:nvPr/>
        </p:nvSpPr>
        <p:spPr>
          <a:xfrm>
            <a:off x="569167" y="4019668"/>
            <a:ext cx="3331857" cy="211210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58AB5A5-4DDC-A912-2D53-9F13773C4D3F}"/>
              </a:ext>
            </a:extLst>
          </p:cNvPr>
          <p:cNvSpPr/>
          <p:nvPr/>
        </p:nvSpPr>
        <p:spPr>
          <a:xfrm>
            <a:off x="4319453" y="4019668"/>
            <a:ext cx="3553096" cy="21230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>
            <a:extLst>
              <a:ext uri="{FF2B5EF4-FFF2-40B4-BE49-F238E27FC236}">
                <a16:creationId xmlns:a16="http://schemas.microsoft.com/office/drawing/2014/main" id="{E843A4FA-5E19-8535-D17A-76C9C2185FBC}"/>
              </a:ext>
            </a:extLst>
          </p:cNvPr>
          <p:cNvSpPr txBox="1">
            <a:spLocks/>
          </p:cNvSpPr>
          <p:nvPr/>
        </p:nvSpPr>
        <p:spPr>
          <a:xfrm>
            <a:off x="5006502" y="3648827"/>
            <a:ext cx="226476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 dirty="0"/>
              <a:t>ブラー</a:t>
            </a:r>
            <a:endParaRPr lang="en-US" altLang="ja-JP" sz="240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775EC0E-9C99-D369-2C78-751C9858C2D8}"/>
              </a:ext>
            </a:extLst>
          </p:cNvPr>
          <p:cNvSpPr/>
          <p:nvPr/>
        </p:nvSpPr>
        <p:spPr>
          <a:xfrm>
            <a:off x="8290978" y="4019668"/>
            <a:ext cx="3553096" cy="21230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コンテンツ プレースホルダー 2">
            <a:extLst>
              <a:ext uri="{FF2B5EF4-FFF2-40B4-BE49-F238E27FC236}">
                <a16:creationId xmlns:a16="http://schemas.microsoft.com/office/drawing/2014/main" id="{C09CCF9D-84CA-07C7-F813-41EE0403A75D}"/>
              </a:ext>
            </a:extLst>
          </p:cNvPr>
          <p:cNvSpPr txBox="1">
            <a:spLocks/>
          </p:cNvSpPr>
          <p:nvPr/>
        </p:nvSpPr>
        <p:spPr>
          <a:xfrm>
            <a:off x="8934758" y="3648827"/>
            <a:ext cx="226476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 dirty="0"/>
              <a:t>彩度上昇</a:t>
            </a:r>
            <a:endParaRPr lang="en-US" altLang="ja-JP" sz="2400" dirty="0"/>
          </a:p>
        </p:txBody>
      </p:sp>
      <p:pic>
        <p:nvPicPr>
          <p:cNvPr id="4" name="図 3" descr="建物, テーブル, 座る, 図書館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C8A1AC7-F82A-62BB-931D-64AE096A9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2" y="4170291"/>
            <a:ext cx="3317705" cy="1810853"/>
          </a:xfrm>
          <a:prstGeom prst="rect">
            <a:avLst/>
          </a:prstGeom>
        </p:spPr>
      </p:pic>
      <p:pic>
        <p:nvPicPr>
          <p:cNvPr id="5" name="図 4" descr="建物, テーブル, 座る, 部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B5D189-96A7-A07C-D4AF-53B30D5C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686" y="4109907"/>
            <a:ext cx="3553096" cy="1935721"/>
          </a:xfrm>
          <a:prstGeom prst="rect">
            <a:avLst/>
          </a:prstGeom>
        </p:spPr>
      </p:pic>
      <p:pic>
        <p:nvPicPr>
          <p:cNvPr id="8" name="図 7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D29BC4D-6F79-D102-0F06-C1CB542DB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061" y="4107858"/>
            <a:ext cx="3553864" cy="1935721"/>
          </a:xfrm>
          <a:prstGeom prst="rect">
            <a:avLst/>
          </a:prstGeom>
        </p:spPr>
      </p:pic>
      <p:sp>
        <p:nvSpPr>
          <p:cNvPr id="10" name="矢印: 上向き折線 9">
            <a:extLst>
              <a:ext uri="{FF2B5EF4-FFF2-40B4-BE49-F238E27FC236}">
                <a16:creationId xmlns:a16="http://schemas.microsoft.com/office/drawing/2014/main" id="{ACAEA5D5-1FCD-C2A9-2D35-5882D55E73F9}"/>
              </a:ext>
            </a:extLst>
          </p:cNvPr>
          <p:cNvSpPr/>
          <p:nvPr/>
        </p:nvSpPr>
        <p:spPr>
          <a:xfrm rot="5400000">
            <a:off x="2188884" y="2188081"/>
            <a:ext cx="1395561" cy="1038949"/>
          </a:xfrm>
          <a:prstGeom prst="bentUpArrow">
            <a:avLst>
              <a:gd name="adj1" fmla="val 8624"/>
              <a:gd name="adj2" fmla="val 20772"/>
              <a:gd name="adj3" fmla="val 254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329912A2-FC42-5AA9-152A-BA31CE64E2D4}"/>
              </a:ext>
            </a:extLst>
          </p:cNvPr>
          <p:cNvSpPr txBox="1">
            <a:spLocks/>
          </p:cNvSpPr>
          <p:nvPr/>
        </p:nvSpPr>
        <p:spPr>
          <a:xfrm>
            <a:off x="3530474" y="2943021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u="sng" dirty="0">
                <a:solidFill>
                  <a:srgbClr val="FF0000"/>
                </a:solidFill>
              </a:rPr>
              <a:t>視覚効果による視線誘導</a:t>
            </a:r>
            <a:r>
              <a:rPr lang="ja-JP" altLang="en-US" dirty="0"/>
              <a:t> を用いる</a:t>
            </a:r>
            <a:endParaRPr lang="en-US" altLang="ja-JP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633B691-DC27-A3E5-22D2-BF6669175EB5}"/>
              </a:ext>
            </a:extLst>
          </p:cNvPr>
          <p:cNvSpPr txBox="1">
            <a:spLocks/>
          </p:cNvSpPr>
          <p:nvPr/>
        </p:nvSpPr>
        <p:spPr>
          <a:xfrm>
            <a:off x="2469470" y="2286408"/>
            <a:ext cx="11112760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/>
              <a:t>どうやって視点の動きを増やすか？</a:t>
            </a:r>
            <a:endParaRPr lang="en-US" altLang="ja-JP" sz="1800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AEB98AAA-15D6-8F7B-7520-18A79C809BBE}"/>
              </a:ext>
            </a:extLst>
          </p:cNvPr>
          <p:cNvSpPr txBox="1">
            <a:spLocks/>
          </p:cNvSpPr>
          <p:nvPr/>
        </p:nvSpPr>
        <p:spPr>
          <a:xfrm>
            <a:off x="1034977" y="6164395"/>
            <a:ext cx="226476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点滅し、注目させる</a:t>
            </a:r>
            <a:endParaRPr lang="en-US" altLang="ja-JP" sz="2000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1CBB9852-6851-B9C0-C213-5706E89BF043}"/>
              </a:ext>
            </a:extLst>
          </p:cNvPr>
          <p:cNvSpPr txBox="1">
            <a:spLocks/>
          </p:cNvSpPr>
          <p:nvPr/>
        </p:nvSpPr>
        <p:spPr>
          <a:xfrm>
            <a:off x="4318686" y="6164395"/>
            <a:ext cx="3553096" cy="92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ぼかしにより、</a:t>
            </a:r>
            <a:br>
              <a:rPr lang="en-US" altLang="ja-JP" sz="2000" dirty="0"/>
            </a:br>
            <a:r>
              <a:rPr lang="ja-JP" altLang="en-US" sz="2000" dirty="0"/>
              <a:t>反対側に注目させる</a:t>
            </a:r>
            <a:endParaRPr lang="en-US" altLang="ja-JP" sz="200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3F8CCDE2-15F2-FFCE-CD47-2C0A939A9729}"/>
              </a:ext>
            </a:extLst>
          </p:cNvPr>
          <p:cNvSpPr txBox="1">
            <a:spLocks/>
          </p:cNvSpPr>
          <p:nvPr/>
        </p:nvSpPr>
        <p:spPr>
          <a:xfrm>
            <a:off x="8289061" y="6164395"/>
            <a:ext cx="3553096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彩度を上げ、注目させる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3647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 animBg="1"/>
      <p:bldP spid="40" grpId="0" animBg="1"/>
      <p:bldP spid="47" grpId="0"/>
      <p:bldP spid="49" grpId="0" animBg="1"/>
      <p:bldP spid="51" grpId="0"/>
      <p:bldP spid="11" grpId="0"/>
      <p:bldP spid="7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BFD56F6-F5FE-1118-CE46-51ECA220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4"/>
          <a:stretch>
            <a:fillRect/>
          </a:stretch>
        </p:blipFill>
        <p:spPr>
          <a:xfrm>
            <a:off x="2453640" y="3513285"/>
            <a:ext cx="2979585" cy="276164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5F70A0A-EFB3-7B16-65F5-CC67EE30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視覚効果が</a:t>
            </a:r>
            <a:r>
              <a:rPr kumimoji="1" lang="en-US" altLang="ja-JP" dirty="0"/>
              <a:t>RDW</a:t>
            </a:r>
            <a:r>
              <a:rPr kumimoji="1" lang="ja-JP" altLang="en-US" dirty="0"/>
              <a:t>に与える影響の検証実験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78B761-9629-0AF2-8661-15C16CAC1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72" y="1510933"/>
            <a:ext cx="11261855" cy="2699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・被験者は</a:t>
            </a:r>
            <a:r>
              <a:rPr lang="en-US" altLang="ja-JP" dirty="0"/>
              <a:t>RDW</a:t>
            </a:r>
            <a:r>
              <a:rPr lang="ja-JP" altLang="en-US" dirty="0"/>
              <a:t>が適応された空間で、歩行する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・歩行中に、</a:t>
            </a:r>
            <a:r>
              <a:rPr lang="ja-JP" altLang="ja-JP" dirty="0"/>
              <a:t>視覚効果</a:t>
            </a:r>
            <a:r>
              <a:rPr lang="ja-JP" altLang="en-US" dirty="0"/>
              <a:t>が提示される</a:t>
            </a:r>
            <a:r>
              <a:rPr lang="en-US" altLang="ja-JP" dirty="0"/>
              <a:t>(</a:t>
            </a:r>
            <a:r>
              <a:rPr lang="ja-JP" altLang="en-US" dirty="0"/>
              <a:t>図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ja-JP" dirty="0"/>
              <a:t>視覚効果</a:t>
            </a:r>
            <a:r>
              <a:rPr lang="ja-JP" altLang="en-US" dirty="0"/>
              <a:t>は</a:t>
            </a:r>
            <a:r>
              <a:rPr lang="en-US" altLang="ja-JP" u="sng" dirty="0"/>
              <a:t>7</a:t>
            </a:r>
            <a:r>
              <a:rPr lang="ja-JP" altLang="ja-JP" u="sng" dirty="0"/>
              <a:t>種類</a:t>
            </a:r>
            <a:r>
              <a:rPr lang="ja-JP" altLang="en-US" dirty="0"/>
              <a:t>あり、</a:t>
            </a:r>
            <a:r>
              <a:rPr lang="en-US" altLang="ja-JP" dirty="0"/>
              <a:t>7</a:t>
            </a:r>
            <a:r>
              <a:rPr lang="ja-JP" altLang="en-US" dirty="0"/>
              <a:t>回歩行を行った</a:t>
            </a:r>
            <a:endParaRPr lang="en-US" altLang="ja-JP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・それぞれ</a:t>
            </a:r>
            <a:r>
              <a:rPr lang="ja-JP" altLang="en-US" u="sng" dirty="0"/>
              <a:t>「</a:t>
            </a:r>
            <a:r>
              <a:rPr lang="ja-JP" altLang="ja-JP" u="sng" dirty="0"/>
              <a:t>どの程度曲がったと感じたか</a:t>
            </a:r>
            <a:r>
              <a:rPr lang="ja-JP" altLang="en-US" u="sng" dirty="0"/>
              <a:t>」</a:t>
            </a:r>
            <a:r>
              <a:rPr lang="en-US" altLang="ja-JP" u="sng" dirty="0"/>
              <a:t>0</a:t>
            </a:r>
            <a:r>
              <a:rPr lang="ja-JP" altLang="ja-JP" u="sng" dirty="0"/>
              <a:t>から</a:t>
            </a:r>
            <a:r>
              <a:rPr lang="en-US" altLang="ja-JP" u="sng" dirty="0"/>
              <a:t>10</a:t>
            </a:r>
            <a:r>
              <a:rPr lang="ja-JP" altLang="en-US" u="sng" dirty="0"/>
              <a:t>で点数を付けてもらう</a:t>
            </a:r>
            <a:endParaRPr lang="en-US" altLang="ja-JP" u="sng" dirty="0"/>
          </a:p>
          <a:p>
            <a:pPr marL="0" indent="0">
              <a:buNone/>
            </a:pPr>
            <a:endParaRPr lang="en-US" altLang="ja-JP" sz="1800" dirty="0">
              <a:solidFill>
                <a:srgbClr val="FF0000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25546B-AEB0-DB6A-6D9A-E332AD20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5BAD14-6DD7-FCEC-32CF-135F0F942D16}"/>
              </a:ext>
            </a:extLst>
          </p:cNvPr>
          <p:cNvSpPr/>
          <p:nvPr/>
        </p:nvSpPr>
        <p:spPr>
          <a:xfrm>
            <a:off x="2226034" y="3543300"/>
            <a:ext cx="3229099" cy="293768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7059E1A9-7B42-0001-7293-558BCDED3067}"/>
              </a:ext>
            </a:extLst>
          </p:cNvPr>
          <p:cNvSpPr txBox="1">
            <a:spLocks/>
          </p:cNvSpPr>
          <p:nvPr/>
        </p:nvSpPr>
        <p:spPr>
          <a:xfrm>
            <a:off x="772297" y="1553182"/>
            <a:ext cx="11112760" cy="12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97EB113-24FE-2240-C2A4-E5ECBCA85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 b="3884"/>
          <a:stretch>
            <a:fillRect/>
          </a:stretch>
        </p:blipFill>
        <p:spPr bwMode="auto">
          <a:xfrm>
            <a:off x="6205804" y="3590924"/>
            <a:ext cx="2950179" cy="2606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5C28362-5EEF-DD4A-F128-8145D8D23238}"/>
              </a:ext>
            </a:extLst>
          </p:cNvPr>
          <p:cNvSpPr/>
          <p:nvPr/>
        </p:nvSpPr>
        <p:spPr>
          <a:xfrm>
            <a:off x="6096000" y="3543300"/>
            <a:ext cx="3169788" cy="293768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AE422384-7BD6-4F8C-8D43-CA24B3B9E198}"/>
              </a:ext>
            </a:extLst>
          </p:cNvPr>
          <p:cNvSpPr txBox="1">
            <a:spLocks/>
          </p:cNvSpPr>
          <p:nvPr/>
        </p:nvSpPr>
        <p:spPr>
          <a:xfrm>
            <a:off x="2708199" y="6124152"/>
            <a:ext cx="226476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視覚効果なし</a:t>
            </a:r>
            <a:endParaRPr lang="en-US" altLang="ja-JP" sz="2000" dirty="0"/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EEA0825F-954D-E171-D6A6-C32655660298}"/>
              </a:ext>
            </a:extLst>
          </p:cNvPr>
          <p:cNvSpPr txBox="1">
            <a:spLocks/>
          </p:cNvSpPr>
          <p:nvPr/>
        </p:nvSpPr>
        <p:spPr>
          <a:xfrm>
            <a:off x="6548224" y="6124152"/>
            <a:ext cx="2264768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視覚効果あり</a:t>
            </a:r>
            <a:endParaRPr lang="en-US" altLang="ja-JP" sz="2000" dirty="0"/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1C0809FA-27ED-AF87-3293-C3172B903119}"/>
              </a:ext>
            </a:extLst>
          </p:cNvPr>
          <p:cNvSpPr txBox="1">
            <a:spLocks/>
          </p:cNvSpPr>
          <p:nvPr/>
        </p:nvSpPr>
        <p:spPr>
          <a:xfrm>
            <a:off x="6205804" y="2101333"/>
            <a:ext cx="7028656" cy="12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ja-JP" sz="2000" dirty="0"/>
              <a:t>（</a:t>
            </a:r>
            <a:r>
              <a:rPr lang="ja-JP" altLang="ja-JP" sz="2000" dirty="0">
                <a:solidFill>
                  <a:schemeClr val="accent5"/>
                </a:solidFill>
              </a:rPr>
              <a:t>視覚効果なし</a:t>
            </a:r>
            <a:r>
              <a:rPr lang="ja-JP" altLang="ja-JP" sz="2000" dirty="0"/>
              <a:t>，</a:t>
            </a:r>
            <a:r>
              <a:rPr lang="ja-JP" altLang="ja-JP" sz="2000" dirty="0">
                <a:solidFill>
                  <a:schemeClr val="accent5"/>
                </a:solidFill>
              </a:rPr>
              <a:t>点滅</a:t>
            </a:r>
            <a:r>
              <a:rPr lang="ja-JP" altLang="ja-JP" sz="2000" dirty="0"/>
              <a:t>，</a:t>
            </a:r>
            <a:r>
              <a:rPr lang="ja-JP" altLang="ja-JP" sz="2000" dirty="0">
                <a:solidFill>
                  <a:schemeClr val="accent5"/>
                </a:solidFill>
              </a:rPr>
              <a:t>ブラー</a:t>
            </a:r>
            <a:r>
              <a:rPr lang="ja-JP" altLang="ja-JP" sz="2000" dirty="0"/>
              <a:t>，</a:t>
            </a:r>
            <a:r>
              <a:rPr lang="ja-JP" altLang="ja-JP" sz="2000" dirty="0">
                <a:solidFill>
                  <a:schemeClr val="accent5"/>
                </a:solidFill>
              </a:rPr>
              <a:t>彩度上昇</a:t>
            </a:r>
            <a:r>
              <a:rPr lang="ja-JP" altLang="ja-JP" sz="2000" dirty="0"/>
              <a:t>，</a:t>
            </a:r>
            <a:br>
              <a:rPr lang="en-US" altLang="ja-JP" sz="2000" dirty="0"/>
            </a:br>
            <a:r>
              <a:rPr lang="ja-JP" altLang="ja-JP" sz="2000" dirty="0">
                <a:solidFill>
                  <a:schemeClr val="accent5"/>
                </a:solidFill>
              </a:rPr>
              <a:t>点滅＋ブラー</a:t>
            </a:r>
            <a:r>
              <a:rPr lang="ja-JP" altLang="ja-JP" sz="2000" dirty="0"/>
              <a:t>，</a:t>
            </a:r>
            <a:r>
              <a:rPr lang="ja-JP" altLang="ja-JP" sz="2000" dirty="0">
                <a:solidFill>
                  <a:schemeClr val="accent5"/>
                </a:solidFill>
              </a:rPr>
              <a:t>点滅＋彩度上昇</a:t>
            </a:r>
            <a:r>
              <a:rPr lang="ja-JP" altLang="ja-JP" sz="2000" dirty="0"/>
              <a:t>，</a:t>
            </a:r>
            <a:r>
              <a:rPr lang="ja-JP" altLang="ja-JP" sz="2000" dirty="0">
                <a:solidFill>
                  <a:schemeClr val="accent5"/>
                </a:solidFill>
              </a:rPr>
              <a:t>ブラー＋彩度上昇</a:t>
            </a:r>
            <a:r>
              <a:rPr lang="ja-JP" altLang="ja-JP" dirty="0"/>
              <a:t>）</a:t>
            </a:r>
            <a:endParaRPr lang="en-US" altLang="ja-JP" sz="1800" dirty="0">
              <a:solidFill>
                <a:srgbClr val="FF0000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D9FE6C0-BDD2-62FB-B47A-05FD14608B8E}"/>
              </a:ext>
            </a:extLst>
          </p:cNvPr>
          <p:cNvCxnSpPr>
            <a:cxnSpLocks/>
          </p:cNvCxnSpPr>
          <p:nvPr/>
        </p:nvCxnSpPr>
        <p:spPr>
          <a:xfrm>
            <a:off x="10298673" y="2715144"/>
            <a:ext cx="0" cy="307605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C73DE68-BE21-86C3-A06E-CA028F6CB680}"/>
              </a:ext>
            </a:extLst>
          </p:cNvPr>
          <p:cNvCxnSpPr>
            <a:cxnSpLocks/>
          </p:cNvCxnSpPr>
          <p:nvPr/>
        </p:nvCxnSpPr>
        <p:spPr>
          <a:xfrm>
            <a:off x="9155983" y="5791200"/>
            <a:ext cx="11426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AF88E74-26A8-6B83-3292-07B415DFA9D1}"/>
              </a:ext>
            </a:extLst>
          </p:cNvPr>
          <p:cNvCxnSpPr>
            <a:cxnSpLocks/>
          </p:cNvCxnSpPr>
          <p:nvPr/>
        </p:nvCxnSpPr>
        <p:spPr>
          <a:xfrm>
            <a:off x="9141718" y="5192155"/>
            <a:ext cx="115695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1266898-EB43-1A79-F8A2-144BD99B1019}"/>
              </a:ext>
            </a:extLst>
          </p:cNvPr>
          <p:cNvCxnSpPr>
            <a:cxnSpLocks/>
          </p:cNvCxnSpPr>
          <p:nvPr/>
        </p:nvCxnSpPr>
        <p:spPr>
          <a:xfrm>
            <a:off x="9155983" y="4683227"/>
            <a:ext cx="11426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47E415B-FDBE-3796-4AC9-1F4D651AF4B9}"/>
              </a:ext>
            </a:extLst>
          </p:cNvPr>
          <p:cNvSpPr/>
          <p:nvPr/>
        </p:nvSpPr>
        <p:spPr>
          <a:xfrm>
            <a:off x="6169152" y="1962462"/>
            <a:ext cx="5865000" cy="861026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2BD4130-43EC-B7AB-3B28-CBAEC74A3FFC}"/>
              </a:ext>
            </a:extLst>
          </p:cNvPr>
          <p:cNvSpPr txBox="1">
            <a:spLocks/>
          </p:cNvSpPr>
          <p:nvPr/>
        </p:nvSpPr>
        <p:spPr>
          <a:xfrm>
            <a:off x="9265216" y="5925101"/>
            <a:ext cx="7028656" cy="12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800" dirty="0">
                <a:solidFill>
                  <a:srgbClr val="FF0000"/>
                </a:solidFill>
              </a:rPr>
              <a:t>一定距離間隔</a:t>
            </a:r>
            <a:br>
              <a:rPr lang="en-US" altLang="ja-JP" sz="1800" dirty="0">
                <a:solidFill>
                  <a:srgbClr val="FF0000"/>
                </a:solidFill>
              </a:rPr>
            </a:br>
            <a:r>
              <a:rPr lang="ja-JP" altLang="en-US" sz="1800" dirty="0">
                <a:solidFill>
                  <a:srgbClr val="FF0000"/>
                </a:solidFill>
              </a:rPr>
              <a:t>で</a:t>
            </a:r>
            <a:r>
              <a:rPr lang="en-US" altLang="ja-JP" sz="1800" dirty="0">
                <a:solidFill>
                  <a:srgbClr val="FF0000"/>
                </a:solidFill>
              </a:rPr>
              <a:t>3</a:t>
            </a:r>
            <a:r>
              <a:rPr lang="ja-JP" altLang="en-US" sz="1800" dirty="0">
                <a:solidFill>
                  <a:srgbClr val="FF0000"/>
                </a:solidFill>
              </a:rPr>
              <a:t>～</a:t>
            </a:r>
            <a:r>
              <a:rPr lang="en-US" altLang="ja-JP" sz="1800" dirty="0">
                <a:solidFill>
                  <a:srgbClr val="FF0000"/>
                </a:solidFill>
              </a:rPr>
              <a:t>4</a:t>
            </a:r>
            <a:r>
              <a:rPr lang="ja-JP" altLang="en-US" sz="1800" dirty="0">
                <a:solidFill>
                  <a:srgbClr val="FF0000"/>
                </a:solidFill>
              </a:rPr>
              <a:t>回</a:t>
            </a:r>
            <a:endParaRPr lang="en-US" altLang="ja-JP" sz="1800" dirty="0">
              <a:solidFill>
                <a:srgbClr val="FF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28EF45E-0D63-3385-12D2-375DD52D25F6}"/>
              </a:ext>
            </a:extLst>
          </p:cNvPr>
          <p:cNvSpPr/>
          <p:nvPr/>
        </p:nvSpPr>
        <p:spPr>
          <a:xfrm>
            <a:off x="3036017" y="3565524"/>
            <a:ext cx="1088308" cy="542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B7294C-CD47-3DC1-4B3E-8BD8C7D9457B}"/>
              </a:ext>
            </a:extLst>
          </p:cNvPr>
          <p:cNvSpPr/>
          <p:nvPr/>
        </p:nvSpPr>
        <p:spPr>
          <a:xfrm>
            <a:off x="3263623" y="3709685"/>
            <a:ext cx="378102" cy="542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4A15AD-68FB-48F0-36C8-AAE468DF1AF4}"/>
              </a:ext>
            </a:extLst>
          </p:cNvPr>
          <p:cNvSpPr/>
          <p:nvPr/>
        </p:nvSpPr>
        <p:spPr>
          <a:xfrm>
            <a:off x="6777641" y="3565524"/>
            <a:ext cx="1088308" cy="542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DC4F429-DB39-E73E-69FA-B1E6A97D61E5}"/>
              </a:ext>
            </a:extLst>
          </p:cNvPr>
          <p:cNvSpPr/>
          <p:nvPr/>
        </p:nvSpPr>
        <p:spPr>
          <a:xfrm rot="20319326">
            <a:off x="6899538" y="3703978"/>
            <a:ext cx="378102" cy="542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55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 animBg="1"/>
      <p:bldP spid="6" grpId="0" animBg="1"/>
      <p:bldP spid="9" grpId="0" animBg="1"/>
      <p:bldP spid="11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8DD05-C67F-5203-7CFE-2E00BC999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09DCFD-0EE3-BD04-E3DC-93441205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</a:t>
            </a:r>
            <a:r>
              <a:rPr kumimoji="1" lang="en-US" altLang="ja-JP" dirty="0"/>
              <a:t>(</a:t>
            </a:r>
            <a:r>
              <a:rPr kumimoji="1" lang="ja-JP" altLang="en-US" dirty="0"/>
              <a:t>主観評価値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87E29F-512B-D18F-123E-678859B2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F71D9-F208-4F3C-9061-7460F85E898A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E330304-00AB-490F-442A-80CF42969C09}"/>
              </a:ext>
            </a:extLst>
          </p:cNvPr>
          <p:cNvSpPr/>
          <p:nvPr/>
        </p:nvSpPr>
        <p:spPr>
          <a:xfrm>
            <a:off x="6780462" y="2200275"/>
            <a:ext cx="5185050" cy="393192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EBD6161F-5912-51C3-BCF6-5F6EAB4EEE12}"/>
              </a:ext>
            </a:extLst>
          </p:cNvPr>
          <p:cNvSpPr txBox="1">
            <a:spLocks/>
          </p:cNvSpPr>
          <p:nvPr/>
        </p:nvSpPr>
        <p:spPr>
          <a:xfrm>
            <a:off x="7785143" y="6174679"/>
            <a:ext cx="3372696" cy="59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000" dirty="0"/>
              <a:t>主観評価値</a:t>
            </a:r>
            <a:r>
              <a:rPr lang="en-US" altLang="ja-JP" sz="2000" dirty="0"/>
              <a:t>(0</a:t>
            </a:r>
            <a:r>
              <a:rPr lang="ja-JP" altLang="en-US" sz="2000" dirty="0"/>
              <a:t>～</a:t>
            </a:r>
            <a:r>
              <a:rPr lang="en-US" altLang="ja-JP" sz="2000" dirty="0"/>
              <a:t>10)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0D90E307-1D28-FA6E-4516-056C4827074E}"/>
              </a:ext>
            </a:extLst>
          </p:cNvPr>
          <p:cNvSpPr txBox="1">
            <a:spLocks/>
          </p:cNvSpPr>
          <p:nvPr/>
        </p:nvSpPr>
        <p:spPr>
          <a:xfrm>
            <a:off x="795829" y="1668365"/>
            <a:ext cx="11015171" cy="287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/>
              <a:t>①「</a:t>
            </a:r>
            <a:r>
              <a:rPr lang="ja-JP" altLang="ja-JP" sz="2800" dirty="0"/>
              <a:t>どの程度曲がったと感じたか</a:t>
            </a:r>
            <a:r>
              <a:rPr lang="ja-JP" altLang="en-US" sz="2800" dirty="0"/>
              <a:t>」の点数</a:t>
            </a:r>
            <a:b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sz="2000" dirty="0">
                <a:solidFill>
                  <a:schemeClr val="bg1">
                    <a:lumMod val="75000"/>
                  </a:schemeClr>
                </a:solidFill>
              </a:rPr>
              <a:t>②歩行のグラフを分析した結果</a:t>
            </a:r>
            <a:r>
              <a:rPr lang="ja-JP" altLang="en-US" sz="2800" dirty="0">
                <a:solidFill>
                  <a:schemeClr val="bg1">
                    <a:lumMod val="75000"/>
                  </a:schemeClr>
                </a:solidFill>
              </a:rPr>
              <a:t>　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b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dirty="0"/>
              <a:t>主観評価値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10)</a:t>
            </a:r>
            <a:r>
              <a:rPr lang="ja-JP" altLang="en-US" dirty="0"/>
              <a:t>を集計し、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視覚効果なし と、各視覚効果の間に</a:t>
            </a:r>
            <a:b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有意差があるか検証した。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A3287F9-B29F-350B-A6A6-956F8C3678D3}"/>
              </a:ext>
            </a:extLst>
          </p:cNvPr>
          <p:cNvCxnSpPr>
            <a:cxnSpLocks/>
          </p:cNvCxnSpPr>
          <p:nvPr/>
        </p:nvCxnSpPr>
        <p:spPr>
          <a:xfrm>
            <a:off x="950341" y="4641261"/>
            <a:ext cx="0" cy="108986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図 6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5715DB21-1603-05ED-3173-339215F3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06" y="2288048"/>
            <a:ext cx="5104642" cy="3458902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7CDF2FA-3F11-CF8A-E4FC-B8B19D1DC0EE}"/>
              </a:ext>
            </a:extLst>
          </p:cNvPr>
          <p:cNvSpPr txBox="1">
            <a:spLocks/>
          </p:cNvSpPr>
          <p:nvPr/>
        </p:nvSpPr>
        <p:spPr>
          <a:xfrm>
            <a:off x="1034161" y="4639147"/>
            <a:ext cx="11015171" cy="217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有意差がなく、</a:t>
            </a:r>
            <a:b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ja-JP" altLang="en-US" u="sng" dirty="0">
                <a:solidFill>
                  <a:srgbClr val="FF0000"/>
                </a:solidFill>
              </a:rPr>
              <a:t>視覚効果の有無が</a:t>
            </a:r>
            <a:r>
              <a:rPr lang="en-US" altLang="ja-JP" u="sng" dirty="0">
                <a:solidFill>
                  <a:srgbClr val="FF0000"/>
                </a:solidFill>
              </a:rPr>
              <a:t>RDW</a:t>
            </a:r>
            <a:r>
              <a:rPr lang="ja-JP" altLang="en-US" u="sng" dirty="0">
                <a:solidFill>
                  <a:srgbClr val="FF0000"/>
                </a:solidFill>
              </a:rPr>
              <a:t>の</a:t>
            </a:r>
            <a:br>
              <a:rPr lang="en-US" altLang="ja-JP" u="sng" dirty="0">
                <a:solidFill>
                  <a:srgbClr val="FF0000"/>
                </a:solidFill>
              </a:rPr>
            </a:br>
            <a:r>
              <a:rPr lang="ja-JP" altLang="en-US" u="sng" dirty="0">
                <a:solidFill>
                  <a:srgbClr val="FF0000"/>
                </a:solidFill>
              </a:rPr>
              <a:t>違和感に影響があるとは言えなかった</a:t>
            </a:r>
            <a:endParaRPr lang="en-US" altLang="ja-JP" u="sng" dirty="0">
              <a:solidFill>
                <a:srgbClr val="FF0000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5A0EDB2-0474-5DEF-5E55-DF2D6F300ECA}"/>
              </a:ext>
            </a:extLst>
          </p:cNvPr>
          <p:cNvSpPr/>
          <p:nvPr/>
        </p:nvSpPr>
        <p:spPr>
          <a:xfrm rot="5400000">
            <a:off x="3093964" y="4299424"/>
            <a:ext cx="419100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8D6BD6-1AE6-BD83-BD56-206DAD38675B}"/>
              </a:ext>
            </a:extLst>
          </p:cNvPr>
          <p:cNvSpPr/>
          <p:nvPr/>
        </p:nvSpPr>
        <p:spPr>
          <a:xfrm>
            <a:off x="690281" y="2855640"/>
            <a:ext cx="5984633" cy="3147596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234FEA8-F8AA-1819-1F11-0EBAB7641E42}"/>
              </a:ext>
            </a:extLst>
          </p:cNvPr>
          <p:cNvSpPr/>
          <p:nvPr/>
        </p:nvSpPr>
        <p:spPr>
          <a:xfrm>
            <a:off x="7924800" y="5458023"/>
            <a:ext cx="3991748" cy="288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CEBABB3-2AC0-F112-E090-CACF2A26B4B8}"/>
              </a:ext>
            </a:extLst>
          </p:cNvPr>
          <p:cNvSpPr txBox="1">
            <a:spLocks/>
          </p:cNvSpPr>
          <p:nvPr/>
        </p:nvSpPr>
        <p:spPr>
          <a:xfrm>
            <a:off x="8628287" y="5746950"/>
            <a:ext cx="3734007" cy="944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000" dirty="0">
                <a:solidFill>
                  <a:srgbClr val="FF0000"/>
                </a:solidFill>
              </a:rPr>
              <a:t>（対応</a:t>
            </a:r>
            <a:r>
              <a:rPr lang="en-US" altLang="ja-JP" sz="2000" dirty="0">
                <a:solidFill>
                  <a:srgbClr val="FF0000"/>
                </a:solidFill>
              </a:rPr>
              <a:t>t</a:t>
            </a:r>
            <a:r>
              <a:rPr lang="ja-JP" altLang="en-US" sz="2000" dirty="0">
                <a:solidFill>
                  <a:srgbClr val="FF0000"/>
                </a:solidFill>
              </a:rPr>
              <a:t>検定 </a:t>
            </a:r>
            <a:r>
              <a:rPr lang="en-US" altLang="ja-JP" sz="2000" dirty="0">
                <a:solidFill>
                  <a:srgbClr val="FF0000"/>
                </a:solidFill>
              </a:rPr>
              <a:t>p &gt; 0.05</a:t>
            </a:r>
            <a:r>
              <a:rPr lang="ja-JP" altLang="en-US" sz="2000" dirty="0">
                <a:solidFill>
                  <a:srgbClr val="FF0000"/>
                </a:solidFill>
              </a:rPr>
              <a:t>）</a:t>
            </a:r>
            <a:endParaRPr lang="en-US" altLang="ja-JP" sz="20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デザインの設定">
  <a:themeElements>
    <a:clrScheme name="黄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</TotalTime>
  <Words>1490</Words>
  <Application>Microsoft Office PowerPoint</Application>
  <PresentationFormat>ワイド画面</PresentationFormat>
  <Paragraphs>175</Paragraphs>
  <Slides>14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UD デジタル 教科書体 NK-B</vt:lpstr>
      <vt:lpstr>游ゴシック</vt:lpstr>
      <vt:lpstr>Arial</vt:lpstr>
      <vt:lpstr>Calibri</vt:lpstr>
      <vt:lpstr>Calibri Light</vt:lpstr>
      <vt:lpstr>Wingdings 2</vt:lpstr>
      <vt:lpstr>デザインの設定</vt:lpstr>
      <vt:lpstr>HDOfficeLightV0</vt:lpstr>
      <vt:lpstr>視覚効果による視線誘導がRedirected Walking に及ぼす影響の研究</vt:lpstr>
      <vt:lpstr>RDW(Redirected Walking)の必要性</vt:lpstr>
      <vt:lpstr>RDW(Redirected Walking)の仕組み</vt:lpstr>
      <vt:lpstr>RDWの課題点とは</vt:lpstr>
      <vt:lpstr>RDWの実装</vt:lpstr>
      <vt:lpstr>RDWの違和感を軽減する仮説</vt:lpstr>
      <vt:lpstr>視線誘導が、RDWを改善する</vt:lpstr>
      <vt:lpstr>視覚効果がRDWに与える影響の検証実験</vt:lpstr>
      <vt:lpstr>実験結果(主観評価値)</vt:lpstr>
      <vt:lpstr>実験結果(分析結果)</vt:lpstr>
      <vt:lpstr>まとめ</vt:lpstr>
      <vt:lpstr>PowerPoint プレゼンテーション</vt:lpstr>
      <vt:lpstr>実験結果(歩行の分析法)</vt:lpstr>
      <vt:lpstr>視線誘導できなかったとき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 Y</dc:creator>
  <cp:lastModifiedBy>矢吹　隼人【佐世保学生】</cp:lastModifiedBy>
  <cp:revision>29</cp:revision>
  <dcterms:created xsi:type="dcterms:W3CDTF">2025-10-26T10:34:10Z</dcterms:created>
  <dcterms:modified xsi:type="dcterms:W3CDTF">2026-02-03T08:04:56Z</dcterms:modified>
</cp:coreProperties>
</file>